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7" r:id="rId5"/>
    <p:sldId id="257" r:id="rId6"/>
    <p:sldId id="258" r:id="rId7"/>
    <p:sldId id="271" r:id="rId8"/>
    <p:sldId id="272" r:id="rId9"/>
    <p:sldId id="275" r:id="rId10"/>
    <p:sldId id="276" r:id="rId11"/>
    <p:sldId id="280" r:id="rId12"/>
    <p:sldId id="277" r:id="rId13"/>
    <p:sldId id="274" r:id="rId14"/>
    <p:sldId id="268" r:id="rId15"/>
    <p:sldId id="269" r:id="rId16"/>
    <p:sldId id="260" r:id="rId17"/>
    <p:sldId id="261" r:id="rId18"/>
    <p:sldId id="279" r:id="rId19"/>
    <p:sldId id="264"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D7F12F-D724-48D1-9F72-EFB851EC9A62}" v="301" dt="2020-03-19T11:45:31.054"/>
    <p1510:client id="{D6FE9F5D-F3CE-47BA-A8C3-20AD9A914801}" v="322" dt="2020-03-18T21:22:15.215"/>
    <p1510:client id="{91716DBF-390F-4ED4-B4A7-9A40BAEE2C2F}" v="1" dt="2020-03-19T12:15:37.436"/>
    <p1510:client id="{2D3D4E6B-EDA2-4FEF-A0BD-E2B5CE7FB064}" v="466" dt="2020-03-19T14:28:15.787"/>
    <p1510:client id="{7D319D74-1911-43CE-8242-7AF69EFE3234}" v="1218" dt="2020-03-19T12:59:23.317"/>
    <p1510:client id="{6DF524D5-2257-41FC-A940-AB0AFBBDC457}" v="85" dt="2020-03-19T12:15:18.0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9" d="100"/>
          <a:sy n="29" d="100"/>
        </p:scale>
        <p:origin x="93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77A8F-45E1-4EE3-B8DD-8895AA06F8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93AD46-128A-44E4-90AE-B86F73523D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6122C6-3B1B-4B94-B63F-7AD23830F25E}"/>
              </a:ext>
            </a:extLst>
          </p:cNvPr>
          <p:cNvSpPr>
            <a:spLocks noGrp="1"/>
          </p:cNvSpPr>
          <p:nvPr>
            <p:ph type="dt" sz="half" idx="10"/>
          </p:nvPr>
        </p:nvSpPr>
        <p:spPr/>
        <p:txBody>
          <a:bodyPr/>
          <a:lstStyle/>
          <a:p>
            <a:fld id="{BD32489C-5389-41D9-B412-074D1F6EC27B}" type="datetimeFigureOut">
              <a:rPr lang="en-US" smtClean="0"/>
              <a:t>3/20/2020</a:t>
            </a:fld>
            <a:endParaRPr lang="en-US"/>
          </a:p>
        </p:txBody>
      </p:sp>
      <p:sp>
        <p:nvSpPr>
          <p:cNvPr id="5" name="Footer Placeholder 4">
            <a:extLst>
              <a:ext uri="{FF2B5EF4-FFF2-40B4-BE49-F238E27FC236}">
                <a16:creationId xmlns:a16="http://schemas.microsoft.com/office/drawing/2014/main" id="{6ACEA6AA-84E4-403D-96A8-B9843DDE36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8D732C-E736-40FB-9CA0-CC8E91E33235}"/>
              </a:ext>
            </a:extLst>
          </p:cNvPr>
          <p:cNvSpPr>
            <a:spLocks noGrp="1"/>
          </p:cNvSpPr>
          <p:nvPr>
            <p:ph type="sldNum" sz="quarter" idx="12"/>
          </p:nvPr>
        </p:nvSpPr>
        <p:spPr/>
        <p:txBody>
          <a:bodyPr/>
          <a:lstStyle/>
          <a:p>
            <a:fld id="{F60941CE-9BF9-49C2-A88D-8FA1A15B800F}" type="slidenum">
              <a:rPr lang="en-US" smtClean="0"/>
              <a:t>‹#›</a:t>
            </a:fld>
            <a:endParaRPr lang="en-US"/>
          </a:p>
        </p:txBody>
      </p:sp>
    </p:spTree>
    <p:extLst>
      <p:ext uri="{BB962C8B-B14F-4D97-AF65-F5344CB8AC3E}">
        <p14:creationId xmlns:p14="http://schemas.microsoft.com/office/powerpoint/2010/main" val="621322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E544A-0A46-4A29-B5EE-A46E93898F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3B34AF-CADF-426B-BBE3-63884A28B6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A9EA47-6CDA-4374-B1D7-CE61B96C7A2D}"/>
              </a:ext>
            </a:extLst>
          </p:cNvPr>
          <p:cNvSpPr>
            <a:spLocks noGrp="1"/>
          </p:cNvSpPr>
          <p:nvPr>
            <p:ph type="dt" sz="half" idx="10"/>
          </p:nvPr>
        </p:nvSpPr>
        <p:spPr/>
        <p:txBody>
          <a:bodyPr/>
          <a:lstStyle/>
          <a:p>
            <a:fld id="{BD32489C-5389-41D9-B412-074D1F6EC27B}" type="datetimeFigureOut">
              <a:rPr lang="en-US" smtClean="0"/>
              <a:t>3/20/2020</a:t>
            </a:fld>
            <a:endParaRPr lang="en-US"/>
          </a:p>
        </p:txBody>
      </p:sp>
      <p:sp>
        <p:nvSpPr>
          <p:cNvPr id="5" name="Footer Placeholder 4">
            <a:extLst>
              <a:ext uri="{FF2B5EF4-FFF2-40B4-BE49-F238E27FC236}">
                <a16:creationId xmlns:a16="http://schemas.microsoft.com/office/drawing/2014/main" id="{89E3F943-7757-4D73-B59B-0FB9833ED7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456259-4E24-48A0-A94E-704134C07857}"/>
              </a:ext>
            </a:extLst>
          </p:cNvPr>
          <p:cNvSpPr>
            <a:spLocks noGrp="1"/>
          </p:cNvSpPr>
          <p:nvPr>
            <p:ph type="sldNum" sz="quarter" idx="12"/>
          </p:nvPr>
        </p:nvSpPr>
        <p:spPr/>
        <p:txBody>
          <a:bodyPr/>
          <a:lstStyle/>
          <a:p>
            <a:fld id="{F60941CE-9BF9-49C2-A88D-8FA1A15B800F}" type="slidenum">
              <a:rPr lang="en-US" smtClean="0"/>
              <a:t>‹#›</a:t>
            </a:fld>
            <a:endParaRPr lang="en-US"/>
          </a:p>
        </p:txBody>
      </p:sp>
    </p:spTree>
    <p:extLst>
      <p:ext uri="{BB962C8B-B14F-4D97-AF65-F5344CB8AC3E}">
        <p14:creationId xmlns:p14="http://schemas.microsoft.com/office/powerpoint/2010/main" val="2987143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65EA98-7FD6-4898-8AB0-84D6372DBB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6D17BC-0811-411D-895F-D44C5588E4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396BA0-A358-41FA-8439-ADD882D426CA}"/>
              </a:ext>
            </a:extLst>
          </p:cNvPr>
          <p:cNvSpPr>
            <a:spLocks noGrp="1"/>
          </p:cNvSpPr>
          <p:nvPr>
            <p:ph type="dt" sz="half" idx="10"/>
          </p:nvPr>
        </p:nvSpPr>
        <p:spPr/>
        <p:txBody>
          <a:bodyPr/>
          <a:lstStyle/>
          <a:p>
            <a:fld id="{BD32489C-5389-41D9-B412-074D1F6EC27B}" type="datetimeFigureOut">
              <a:rPr lang="en-US" smtClean="0"/>
              <a:t>3/20/2020</a:t>
            </a:fld>
            <a:endParaRPr lang="en-US"/>
          </a:p>
        </p:txBody>
      </p:sp>
      <p:sp>
        <p:nvSpPr>
          <p:cNvPr id="5" name="Footer Placeholder 4">
            <a:extLst>
              <a:ext uri="{FF2B5EF4-FFF2-40B4-BE49-F238E27FC236}">
                <a16:creationId xmlns:a16="http://schemas.microsoft.com/office/drawing/2014/main" id="{7848100B-D228-453F-92BF-0CDEF07EC5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6A0D9-15CD-45BF-9591-C665E3AA7BBD}"/>
              </a:ext>
            </a:extLst>
          </p:cNvPr>
          <p:cNvSpPr>
            <a:spLocks noGrp="1"/>
          </p:cNvSpPr>
          <p:nvPr>
            <p:ph type="sldNum" sz="quarter" idx="12"/>
          </p:nvPr>
        </p:nvSpPr>
        <p:spPr/>
        <p:txBody>
          <a:bodyPr/>
          <a:lstStyle/>
          <a:p>
            <a:fld id="{F60941CE-9BF9-49C2-A88D-8FA1A15B800F}" type="slidenum">
              <a:rPr lang="en-US" smtClean="0"/>
              <a:t>‹#›</a:t>
            </a:fld>
            <a:endParaRPr lang="en-US"/>
          </a:p>
        </p:txBody>
      </p:sp>
    </p:spTree>
    <p:extLst>
      <p:ext uri="{BB962C8B-B14F-4D97-AF65-F5344CB8AC3E}">
        <p14:creationId xmlns:p14="http://schemas.microsoft.com/office/powerpoint/2010/main" val="482384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FB573-5F02-4A18-9021-ACC28DAF4D39}"/>
              </a:ext>
            </a:extLst>
          </p:cNvPr>
          <p:cNvSpPr>
            <a:spLocks noGrp="1"/>
          </p:cNvSpPr>
          <p:nvPr>
            <p:ph type="title"/>
          </p:nvPr>
        </p:nvSpPr>
        <p:spPr/>
        <p:txBody>
          <a:bodyPr/>
          <a:lstStyle/>
          <a:p>
            <a:r>
              <a:rPr lang="en-US"/>
              <a:t>Click to edit Master title style</a:t>
            </a:r>
          </a:p>
        </p:txBody>
      </p:sp>
      <p:sp>
        <p:nvSpPr>
          <p:cNvPr id="7" name="Picture Placeholder 6">
            <a:extLst>
              <a:ext uri="{FF2B5EF4-FFF2-40B4-BE49-F238E27FC236}">
                <a16:creationId xmlns:a16="http://schemas.microsoft.com/office/drawing/2014/main" id="{95A8D47D-47AF-4E73-9173-D84611063C93}"/>
              </a:ext>
            </a:extLst>
          </p:cNvPr>
          <p:cNvSpPr>
            <a:spLocks noGrp="1"/>
          </p:cNvSpPr>
          <p:nvPr>
            <p:ph type="pic" sz="quarter" idx="13"/>
          </p:nvPr>
        </p:nvSpPr>
        <p:spPr>
          <a:xfrm>
            <a:off x="2065441" y="2094631"/>
            <a:ext cx="7608887" cy="1828441"/>
          </a:xfrm>
        </p:spPr>
        <p:txBody>
          <a:bodyPr/>
          <a:lstStyle/>
          <a:p>
            <a:endParaRPr lang="en-US"/>
          </a:p>
        </p:txBody>
      </p:sp>
      <p:sp>
        <p:nvSpPr>
          <p:cNvPr id="4" name="Text Placeholder 3">
            <a:extLst>
              <a:ext uri="{FF2B5EF4-FFF2-40B4-BE49-F238E27FC236}">
                <a16:creationId xmlns:a16="http://schemas.microsoft.com/office/drawing/2014/main" id="{0AA60732-6544-4556-8B01-8044E4A2D991}"/>
              </a:ext>
            </a:extLst>
          </p:cNvPr>
          <p:cNvSpPr>
            <a:spLocks noGrp="1"/>
          </p:cNvSpPr>
          <p:nvPr>
            <p:ph type="body" sz="quarter" idx="14"/>
          </p:nvPr>
        </p:nvSpPr>
        <p:spPr>
          <a:xfrm>
            <a:off x="2773363" y="4276725"/>
            <a:ext cx="7608887" cy="2216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335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77C72-C630-49C5-8ED0-E14B36938F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3B18C7-65CF-4CB8-99CA-86971CE62F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3F0DCE-3FBA-4ED8-8B87-30858532E5AB}"/>
              </a:ext>
            </a:extLst>
          </p:cNvPr>
          <p:cNvSpPr>
            <a:spLocks noGrp="1"/>
          </p:cNvSpPr>
          <p:nvPr>
            <p:ph type="dt" sz="half" idx="10"/>
          </p:nvPr>
        </p:nvSpPr>
        <p:spPr/>
        <p:txBody>
          <a:bodyPr/>
          <a:lstStyle/>
          <a:p>
            <a:fld id="{BD32489C-5389-41D9-B412-074D1F6EC27B}" type="datetimeFigureOut">
              <a:rPr lang="en-US" smtClean="0"/>
              <a:t>3/20/2020</a:t>
            </a:fld>
            <a:endParaRPr lang="en-US"/>
          </a:p>
        </p:txBody>
      </p:sp>
      <p:sp>
        <p:nvSpPr>
          <p:cNvPr id="5" name="Footer Placeholder 4">
            <a:extLst>
              <a:ext uri="{FF2B5EF4-FFF2-40B4-BE49-F238E27FC236}">
                <a16:creationId xmlns:a16="http://schemas.microsoft.com/office/drawing/2014/main" id="{927B676A-342C-4D20-91EE-164B296837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E270E6-EF35-437A-BDC8-3A748132631B}"/>
              </a:ext>
            </a:extLst>
          </p:cNvPr>
          <p:cNvSpPr>
            <a:spLocks noGrp="1"/>
          </p:cNvSpPr>
          <p:nvPr>
            <p:ph type="sldNum" sz="quarter" idx="12"/>
          </p:nvPr>
        </p:nvSpPr>
        <p:spPr/>
        <p:txBody>
          <a:bodyPr/>
          <a:lstStyle/>
          <a:p>
            <a:fld id="{F60941CE-9BF9-49C2-A88D-8FA1A15B800F}" type="slidenum">
              <a:rPr lang="en-US" smtClean="0"/>
              <a:t>‹#›</a:t>
            </a:fld>
            <a:endParaRPr lang="en-US"/>
          </a:p>
        </p:txBody>
      </p:sp>
    </p:spTree>
    <p:extLst>
      <p:ext uri="{BB962C8B-B14F-4D97-AF65-F5344CB8AC3E}">
        <p14:creationId xmlns:p14="http://schemas.microsoft.com/office/powerpoint/2010/main" val="228532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C9E02-DABA-4875-A047-79399F05E3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01D38E-2592-42E3-9FA2-CCB33B021E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800A0D-D175-47CD-B129-2E3400364C30}"/>
              </a:ext>
            </a:extLst>
          </p:cNvPr>
          <p:cNvSpPr>
            <a:spLocks noGrp="1"/>
          </p:cNvSpPr>
          <p:nvPr>
            <p:ph type="dt" sz="half" idx="10"/>
          </p:nvPr>
        </p:nvSpPr>
        <p:spPr/>
        <p:txBody>
          <a:bodyPr/>
          <a:lstStyle/>
          <a:p>
            <a:fld id="{BD32489C-5389-41D9-B412-074D1F6EC27B}" type="datetimeFigureOut">
              <a:rPr lang="en-US" smtClean="0"/>
              <a:t>3/20/2020</a:t>
            </a:fld>
            <a:endParaRPr lang="en-US"/>
          </a:p>
        </p:txBody>
      </p:sp>
      <p:sp>
        <p:nvSpPr>
          <p:cNvPr id="5" name="Footer Placeholder 4">
            <a:extLst>
              <a:ext uri="{FF2B5EF4-FFF2-40B4-BE49-F238E27FC236}">
                <a16:creationId xmlns:a16="http://schemas.microsoft.com/office/drawing/2014/main" id="{37700721-E544-4F0F-B241-8244FABAFD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5D65F-58CF-49F1-A45B-791949F2B664}"/>
              </a:ext>
            </a:extLst>
          </p:cNvPr>
          <p:cNvSpPr>
            <a:spLocks noGrp="1"/>
          </p:cNvSpPr>
          <p:nvPr>
            <p:ph type="sldNum" sz="quarter" idx="12"/>
          </p:nvPr>
        </p:nvSpPr>
        <p:spPr/>
        <p:txBody>
          <a:bodyPr/>
          <a:lstStyle/>
          <a:p>
            <a:fld id="{F60941CE-9BF9-49C2-A88D-8FA1A15B800F}" type="slidenum">
              <a:rPr lang="en-US" smtClean="0"/>
              <a:t>‹#›</a:t>
            </a:fld>
            <a:endParaRPr lang="en-US"/>
          </a:p>
        </p:txBody>
      </p:sp>
    </p:spTree>
    <p:extLst>
      <p:ext uri="{BB962C8B-B14F-4D97-AF65-F5344CB8AC3E}">
        <p14:creationId xmlns:p14="http://schemas.microsoft.com/office/powerpoint/2010/main" val="2305319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FE38B-E1D2-41ED-9A81-7027569428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00AEAC-A194-4106-961E-1BE3821856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EC9D30-0988-4771-8803-9A3DFE616E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D92683-CBDD-4DFC-BEDD-A7F6515D8EB8}"/>
              </a:ext>
            </a:extLst>
          </p:cNvPr>
          <p:cNvSpPr>
            <a:spLocks noGrp="1"/>
          </p:cNvSpPr>
          <p:nvPr>
            <p:ph type="dt" sz="half" idx="10"/>
          </p:nvPr>
        </p:nvSpPr>
        <p:spPr/>
        <p:txBody>
          <a:bodyPr/>
          <a:lstStyle/>
          <a:p>
            <a:fld id="{BD32489C-5389-41D9-B412-074D1F6EC27B}" type="datetimeFigureOut">
              <a:rPr lang="en-US" smtClean="0"/>
              <a:t>3/20/2020</a:t>
            </a:fld>
            <a:endParaRPr lang="en-US"/>
          </a:p>
        </p:txBody>
      </p:sp>
      <p:sp>
        <p:nvSpPr>
          <p:cNvPr id="6" name="Footer Placeholder 5">
            <a:extLst>
              <a:ext uri="{FF2B5EF4-FFF2-40B4-BE49-F238E27FC236}">
                <a16:creationId xmlns:a16="http://schemas.microsoft.com/office/drawing/2014/main" id="{89208818-C51D-44CD-AA2F-64D5849D5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1EC65F-A501-4EFC-8AFD-D30ACB441BC8}"/>
              </a:ext>
            </a:extLst>
          </p:cNvPr>
          <p:cNvSpPr>
            <a:spLocks noGrp="1"/>
          </p:cNvSpPr>
          <p:nvPr>
            <p:ph type="sldNum" sz="quarter" idx="12"/>
          </p:nvPr>
        </p:nvSpPr>
        <p:spPr/>
        <p:txBody>
          <a:bodyPr/>
          <a:lstStyle/>
          <a:p>
            <a:fld id="{F60941CE-9BF9-49C2-A88D-8FA1A15B800F}" type="slidenum">
              <a:rPr lang="en-US" smtClean="0"/>
              <a:t>‹#›</a:t>
            </a:fld>
            <a:endParaRPr lang="en-US"/>
          </a:p>
        </p:txBody>
      </p:sp>
    </p:spTree>
    <p:extLst>
      <p:ext uri="{BB962C8B-B14F-4D97-AF65-F5344CB8AC3E}">
        <p14:creationId xmlns:p14="http://schemas.microsoft.com/office/powerpoint/2010/main" val="2141320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4484E-04FD-415A-AAE4-6693B9A8AB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5301DA-69A4-4900-B878-3B881D00BC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40AD09-71C9-4FD7-BA90-4E79D4BA07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6ABA49-A947-4DA6-B63A-9C79951C3D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193349-5EE9-4BD5-ACA3-18BA563189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109BDD-C316-422D-A258-18E1A55D9D13}"/>
              </a:ext>
            </a:extLst>
          </p:cNvPr>
          <p:cNvSpPr>
            <a:spLocks noGrp="1"/>
          </p:cNvSpPr>
          <p:nvPr>
            <p:ph type="dt" sz="half" idx="10"/>
          </p:nvPr>
        </p:nvSpPr>
        <p:spPr/>
        <p:txBody>
          <a:bodyPr/>
          <a:lstStyle/>
          <a:p>
            <a:fld id="{BD32489C-5389-41D9-B412-074D1F6EC27B}" type="datetimeFigureOut">
              <a:rPr lang="en-US" smtClean="0"/>
              <a:t>3/20/2020</a:t>
            </a:fld>
            <a:endParaRPr lang="en-US"/>
          </a:p>
        </p:txBody>
      </p:sp>
      <p:sp>
        <p:nvSpPr>
          <p:cNvPr id="8" name="Footer Placeholder 7">
            <a:extLst>
              <a:ext uri="{FF2B5EF4-FFF2-40B4-BE49-F238E27FC236}">
                <a16:creationId xmlns:a16="http://schemas.microsoft.com/office/drawing/2014/main" id="{2B7F8C5F-E075-44E4-9945-93CC5D99EC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F59E338-8183-430C-B236-3A9DE14DD7EF}"/>
              </a:ext>
            </a:extLst>
          </p:cNvPr>
          <p:cNvSpPr>
            <a:spLocks noGrp="1"/>
          </p:cNvSpPr>
          <p:nvPr>
            <p:ph type="sldNum" sz="quarter" idx="12"/>
          </p:nvPr>
        </p:nvSpPr>
        <p:spPr/>
        <p:txBody>
          <a:bodyPr/>
          <a:lstStyle/>
          <a:p>
            <a:fld id="{F60941CE-9BF9-49C2-A88D-8FA1A15B800F}" type="slidenum">
              <a:rPr lang="en-US" smtClean="0"/>
              <a:t>‹#›</a:t>
            </a:fld>
            <a:endParaRPr lang="en-US"/>
          </a:p>
        </p:txBody>
      </p:sp>
    </p:spTree>
    <p:extLst>
      <p:ext uri="{BB962C8B-B14F-4D97-AF65-F5344CB8AC3E}">
        <p14:creationId xmlns:p14="http://schemas.microsoft.com/office/powerpoint/2010/main" val="175993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BD004-3F5F-40F0-818A-DF953E2D88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1BB009-58C2-47D9-A5B1-461CE4E92760}"/>
              </a:ext>
            </a:extLst>
          </p:cNvPr>
          <p:cNvSpPr>
            <a:spLocks noGrp="1"/>
          </p:cNvSpPr>
          <p:nvPr>
            <p:ph type="dt" sz="half" idx="10"/>
          </p:nvPr>
        </p:nvSpPr>
        <p:spPr/>
        <p:txBody>
          <a:bodyPr/>
          <a:lstStyle/>
          <a:p>
            <a:fld id="{BD32489C-5389-41D9-B412-074D1F6EC27B}" type="datetimeFigureOut">
              <a:rPr lang="en-US" smtClean="0"/>
              <a:t>3/20/2020</a:t>
            </a:fld>
            <a:endParaRPr lang="en-US"/>
          </a:p>
        </p:txBody>
      </p:sp>
      <p:sp>
        <p:nvSpPr>
          <p:cNvPr id="4" name="Footer Placeholder 3">
            <a:extLst>
              <a:ext uri="{FF2B5EF4-FFF2-40B4-BE49-F238E27FC236}">
                <a16:creationId xmlns:a16="http://schemas.microsoft.com/office/drawing/2014/main" id="{4ABAAB0F-4323-488B-9420-E37390CE1D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FFBA6-76A3-4D08-B03D-C82C455EA329}"/>
              </a:ext>
            </a:extLst>
          </p:cNvPr>
          <p:cNvSpPr>
            <a:spLocks noGrp="1"/>
          </p:cNvSpPr>
          <p:nvPr>
            <p:ph type="sldNum" sz="quarter" idx="12"/>
          </p:nvPr>
        </p:nvSpPr>
        <p:spPr/>
        <p:txBody>
          <a:bodyPr/>
          <a:lstStyle/>
          <a:p>
            <a:fld id="{F60941CE-9BF9-49C2-A88D-8FA1A15B800F}" type="slidenum">
              <a:rPr lang="en-US" smtClean="0"/>
              <a:t>‹#›</a:t>
            </a:fld>
            <a:endParaRPr lang="en-US"/>
          </a:p>
        </p:txBody>
      </p:sp>
    </p:spTree>
    <p:extLst>
      <p:ext uri="{BB962C8B-B14F-4D97-AF65-F5344CB8AC3E}">
        <p14:creationId xmlns:p14="http://schemas.microsoft.com/office/powerpoint/2010/main" val="804425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6F8C95-ED04-4C7F-8ABC-142B478D910E}"/>
              </a:ext>
            </a:extLst>
          </p:cNvPr>
          <p:cNvSpPr>
            <a:spLocks noGrp="1"/>
          </p:cNvSpPr>
          <p:nvPr>
            <p:ph type="dt" sz="half" idx="10"/>
          </p:nvPr>
        </p:nvSpPr>
        <p:spPr/>
        <p:txBody>
          <a:bodyPr/>
          <a:lstStyle/>
          <a:p>
            <a:fld id="{BD32489C-5389-41D9-B412-074D1F6EC27B}" type="datetimeFigureOut">
              <a:rPr lang="en-US" smtClean="0"/>
              <a:t>3/20/2020</a:t>
            </a:fld>
            <a:endParaRPr lang="en-US"/>
          </a:p>
        </p:txBody>
      </p:sp>
      <p:sp>
        <p:nvSpPr>
          <p:cNvPr id="3" name="Footer Placeholder 2">
            <a:extLst>
              <a:ext uri="{FF2B5EF4-FFF2-40B4-BE49-F238E27FC236}">
                <a16:creationId xmlns:a16="http://schemas.microsoft.com/office/drawing/2014/main" id="{611E65A1-20F8-4B99-9A37-7DA6C67245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EA96D2-69CD-4F6D-B381-FCF615ADBEEA}"/>
              </a:ext>
            </a:extLst>
          </p:cNvPr>
          <p:cNvSpPr>
            <a:spLocks noGrp="1"/>
          </p:cNvSpPr>
          <p:nvPr>
            <p:ph type="sldNum" sz="quarter" idx="12"/>
          </p:nvPr>
        </p:nvSpPr>
        <p:spPr/>
        <p:txBody>
          <a:bodyPr/>
          <a:lstStyle/>
          <a:p>
            <a:fld id="{F60941CE-9BF9-49C2-A88D-8FA1A15B800F}" type="slidenum">
              <a:rPr lang="en-US" smtClean="0"/>
              <a:t>‹#›</a:t>
            </a:fld>
            <a:endParaRPr lang="en-US"/>
          </a:p>
        </p:txBody>
      </p:sp>
    </p:spTree>
    <p:extLst>
      <p:ext uri="{BB962C8B-B14F-4D97-AF65-F5344CB8AC3E}">
        <p14:creationId xmlns:p14="http://schemas.microsoft.com/office/powerpoint/2010/main" val="3094082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2C71C-9B21-4084-B60F-C70B5EB609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BD606D-F3A6-46E0-A7B2-13FF7449CF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795A2B-4782-448E-9B41-A3579AD8B2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FF81FC-42BF-4029-9A5E-6D0D7B9B7969}"/>
              </a:ext>
            </a:extLst>
          </p:cNvPr>
          <p:cNvSpPr>
            <a:spLocks noGrp="1"/>
          </p:cNvSpPr>
          <p:nvPr>
            <p:ph type="dt" sz="half" idx="10"/>
          </p:nvPr>
        </p:nvSpPr>
        <p:spPr/>
        <p:txBody>
          <a:bodyPr/>
          <a:lstStyle/>
          <a:p>
            <a:fld id="{BD32489C-5389-41D9-B412-074D1F6EC27B}" type="datetimeFigureOut">
              <a:rPr lang="en-US" smtClean="0"/>
              <a:t>3/20/2020</a:t>
            </a:fld>
            <a:endParaRPr lang="en-US"/>
          </a:p>
        </p:txBody>
      </p:sp>
      <p:sp>
        <p:nvSpPr>
          <p:cNvPr id="6" name="Footer Placeholder 5">
            <a:extLst>
              <a:ext uri="{FF2B5EF4-FFF2-40B4-BE49-F238E27FC236}">
                <a16:creationId xmlns:a16="http://schemas.microsoft.com/office/drawing/2014/main" id="{6F14777D-50E0-40BE-AC0D-92F24CAF38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2FE906-B928-47A4-8397-FD1AFD984A99}"/>
              </a:ext>
            </a:extLst>
          </p:cNvPr>
          <p:cNvSpPr>
            <a:spLocks noGrp="1"/>
          </p:cNvSpPr>
          <p:nvPr>
            <p:ph type="sldNum" sz="quarter" idx="12"/>
          </p:nvPr>
        </p:nvSpPr>
        <p:spPr/>
        <p:txBody>
          <a:bodyPr/>
          <a:lstStyle/>
          <a:p>
            <a:fld id="{F60941CE-9BF9-49C2-A88D-8FA1A15B800F}" type="slidenum">
              <a:rPr lang="en-US" smtClean="0"/>
              <a:t>‹#›</a:t>
            </a:fld>
            <a:endParaRPr lang="en-US"/>
          </a:p>
        </p:txBody>
      </p:sp>
    </p:spTree>
    <p:extLst>
      <p:ext uri="{BB962C8B-B14F-4D97-AF65-F5344CB8AC3E}">
        <p14:creationId xmlns:p14="http://schemas.microsoft.com/office/powerpoint/2010/main" val="1663755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F845D-4036-4193-AF3F-DD50D40EA5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EF2E4D-15D8-4362-8CCD-C6CF5E3A9B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339EA2-3559-4652-B6D2-23F9596BAE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D998CA-EBC8-447F-B893-9630696F235C}"/>
              </a:ext>
            </a:extLst>
          </p:cNvPr>
          <p:cNvSpPr>
            <a:spLocks noGrp="1"/>
          </p:cNvSpPr>
          <p:nvPr>
            <p:ph type="dt" sz="half" idx="10"/>
          </p:nvPr>
        </p:nvSpPr>
        <p:spPr/>
        <p:txBody>
          <a:bodyPr/>
          <a:lstStyle/>
          <a:p>
            <a:fld id="{BD32489C-5389-41D9-B412-074D1F6EC27B}" type="datetimeFigureOut">
              <a:rPr lang="en-US" smtClean="0"/>
              <a:t>3/20/2020</a:t>
            </a:fld>
            <a:endParaRPr lang="en-US"/>
          </a:p>
        </p:txBody>
      </p:sp>
      <p:sp>
        <p:nvSpPr>
          <p:cNvPr id="6" name="Footer Placeholder 5">
            <a:extLst>
              <a:ext uri="{FF2B5EF4-FFF2-40B4-BE49-F238E27FC236}">
                <a16:creationId xmlns:a16="http://schemas.microsoft.com/office/drawing/2014/main" id="{E6930DDE-5859-4011-B46B-9D14C6DBE2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3B6D40-DF7F-4A28-A0B1-5F6E4683A6AF}"/>
              </a:ext>
            </a:extLst>
          </p:cNvPr>
          <p:cNvSpPr>
            <a:spLocks noGrp="1"/>
          </p:cNvSpPr>
          <p:nvPr>
            <p:ph type="sldNum" sz="quarter" idx="12"/>
          </p:nvPr>
        </p:nvSpPr>
        <p:spPr/>
        <p:txBody>
          <a:bodyPr/>
          <a:lstStyle/>
          <a:p>
            <a:fld id="{F60941CE-9BF9-49C2-A88D-8FA1A15B800F}" type="slidenum">
              <a:rPr lang="en-US" smtClean="0"/>
              <a:t>‹#›</a:t>
            </a:fld>
            <a:endParaRPr lang="en-US"/>
          </a:p>
        </p:txBody>
      </p:sp>
    </p:spTree>
    <p:extLst>
      <p:ext uri="{BB962C8B-B14F-4D97-AF65-F5344CB8AC3E}">
        <p14:creationId xmlns:p14="http://schemas.microsoft.com/office/powerpoint/2010/main" val="375270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66BDBD-AFC3-422C-A129-040FEE8A07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13B8CA-6A7B-42EE-B2DF-D080206767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E47202-6E54-4355-AF73-A9E2E924DC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2489C-5389-41D9-B412-074D1F6EC27B}" type="datetimeFigureOut">
              <a:rPr lang="en-US" smtClean="0"/>
              <a:t>3/20/2020</a:t>
            </a:fld>
            <a:endParaRPr lang="en-US"/>
          </a:p>
        </p:txBody>
      </p:sp>
      <p:sp>
        <p:nvSpPr>
          <p:cNvPr id="5" name="Footer Placeholder 4">
            <a:extLst>
              <a:ext uri="{FF2B5EF4-FFF2-40B4-BE49-F238E27FC236}">
                <a16:creationId xmlns:a16="http://schemas.microsoft.com/office/drawing/2014/main" id="{A61CEED5-4D4C-47FA-A812-7C79BA10F4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C14221-994C-4339-AF7F-02E3DDD9B2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941CE-9BF9-49C2-A88D-8FA1A15B800F}" type="slidenum">
              <a:rPr lang="en-US" smtClean="0"/>
              <a:t>‹#›</a:t>
            </a:fld>
            <a:endParaRPr lang="en-US"/>
          </a:p>
        </p:txBody>
      </p:sp>
    </p:spTree>
    <p:extLst>
      <p:ext uri="{BB962C8B-B14F-4D97-AF65-F5344CB8AC3E}">
        <p14:creationId xmlns:p14="http://schemas.microsoft.com/office/powerpoint/2010/main" val="201692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segge@nd.gov" TargetMode="External"/><Relationship Id="rId2" Type="http://schemas.openxmlformats.org/officeDocument/2006/relationships/hyperlink" Target="mailto:mdanderson@nd.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d.gov/dpi/districtsschools/child-nutrition-and-food-distribution/summer-food-service-program-sf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danderson@nd.gov" TargetMode="External"/><Relationship Id="rId2" Type="http://schemas.openxmlformats.org/officeDocument/2006/relationships/hyperlink" Target="mailto:Segge@nd.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danderson@nd.gov" TargetMode="External"/><Relationship Id="rId2" Type="http://schemas.openxmlformats.org/officeDocument/2006/relationships/hyperlink" Target="mailto:Segge@nd.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danderson@nd.gov" TargetMode="External"/><Relationship Id="rId2" Type="http://schemas.openxmlformats.org/officeDocument/2006/relationships/hyperlink" Target="mailto:Segge@nd.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524CFB78-43AD-4A92-98AB-A95FC53B1405}"/>
              </a:ext>
            </a:extLst>
          </p:cNvPr>
          <p:cNvSpPr>
            <a:spLocks noGrp="1"/>
          </p:cNvSpPr>
          <p:nvPr>
            <p:ph type="title"/>
          </p:nvPr>
        </p:nvSpPr>
        <p:spPr>
          <a:xfrm>
            <a:off x="838200" y="365126"/>
            <a:ext cx="10515600" cy="676866"/>
          </a:xfrm>
        </p:spPr>
        <p:txBody>
          <a:bodyPr>
            <a:normAutofit fontScale="90000"/>
          </a:bodyPr>
          <a:lstStyle/>
          <a:p>
            <a:r>
              <a:rPr lang="en-US"/>
              <a:t>Title Page</a:t>
            </a:r>
          </a:p>
        </p:txBody>
      </p:sp>
      <p:sp>
        <p:nvSpPr>
          <p:cNvPr id="4" name="Text Placeholder 3">
            <a:extLst>
              <a:ext uri="{FF2B5EF4-FFF2-40B4-BE49-F238E27FC236}">
                <a16:creationId xmlns:a16="http://schemas.microsoft.com/office/drawing/2014/main" id="{B72A5F49-3856-4BAF-8CA9-A6004B6E0F14}"/>
              </a:ext>
            </a:extLst>
          </p:cNvPr>
          <p:cNvSpPr>
            <a:spLocks noGrp="1"/>
          </p:cNvSpPr>
          <p:nvPr>
            <p:ph type="body" sz="quarter" idx="14"/>
          </p:nvPr>
        </p:nvSpPr>
        <p:spPr>
          <a:xfrm>
            <a:off x="2291556" y="2545200"/>
            <a:ext cx="7667990" cy="3344854"/>
          </a:xfrm>
        </p:spPr>
        <p:txBody>
          <a:bodyPr anchor="ctr">
            <a:normAutofit lnSpcReduction="10000"/>
          </a:bodyPr>
          <a:lstStyle/>
          <a:p>
            <a:pPr marL="0" indent="0" algn="ctr">
              <a:buNone/>
            </a:pPr>
            <a:r>
              <a:rPr lang="en-US" sz="4400"/>
              <a:t>Child Nutrition Programs During COVID School Closings</a:t>
            </a:r>
          </a:p>
          <a:p>
            <a:pPr marL="0" indent="0" algn="ctr">
              <a:buNone/>
            </a:pPr>
            <a:endParaRPr lang="en-US" sz="4400">
              <a:latin typeface="Arial" panose="020B0604020202020204" pitchFamily="34" charset="0"/>
              <a:cs typeface="Arial" panose="020B0604020202020204" pitchFamily="34" charset="0"/>
            </a:endParaRPr>
          </a:p>
          <a:p>
            <a:pPr marL="0" indent="0" algn="ctr">
              <a:buNone/>
            </a:pPr>
            <a:r>
              <a:rPr lang="en-US" sz="2600">
                <a:latin typeface="Arial" panose="020B0604020202020204" pitchFamily="34" charset="0"/>
                <a:cs typeface="Arial" panose="020B0604020202020204" pitchFamily="34" charset="0"/>
              </a:rPr>
              <a:t>Linda Schloer, Director</a:t>
            </a:r>
          </a:p>
          <a:p>
            <a:pPr marL="0" indent="0" algn="ctr">
              <a:buNone/>
            </a:pPr>
            <a:r>
              <a:rPr lang="en-US" sz="2600">
                <a:latin typeface="Arial" panose="020B0604020202020204" pitchFamily="34" charset="0"/>
                <a:cs typeface="Arial" panose="020B0604020202020204" pitchFamily="34" charset="0"/>
              </a:rPr>
              <a:t>Child Nutrition and Food Distribution Programs</a:t>
            </a:r>
          </a:p>
          <a:p>
            <a:pPr marL="0" indent="0" algn="ctr">
              <a:buNone/>
            </a:pPr>
            <a:r>
              <a:rPr lang="en-US" sz="2600">
                <a:latin typeface="Arial" panose="020B0604020202020204" pitchFamily="34" charset="0"/>
                <a:cs typeface="Arial" panose="020B0604020202020204" pitchFamily="34" charset="0"/>
              </a:rPr>
              <a:t>March 19, 2020</a:t>
            </a:r>
            <a:endParaRPr lang="en-US" sz="5400"/>
          </a:p>
        </p:txBody>
      </p:sp>
      <p:pic>
        <p:nvPicPr>
          <p:cNvPr id="5" name="Picture Placeholder 4" descr="North Dakota Department of Public Instruction Logo" title="NDDPI Logo">
            <a:extLst>
              <a:ext uri="{FF2B5EF4-FFF2-40B4-BE49-F238E27FC236}">
                <a16:creationId xmlns:a16="http://schemas.microsoft.com/office/drawing/2014/main" id="{16DF2235-EFD6-4EF3-93C2-56465865FC88}"/>
              </a:ext>
            </a:extLst>
          </p:cNvPr>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t="15401" b="15401"/>
          <a:stretch>
            <a:fillRect/>
          </a:stretch>
        </p:blipFill>
        <p:spPr>
          <a:xfrm>
            <a:off x="3184040" y="893054"/>
            <a:ext cx="5823917" cy="1220727"/>
          </a:xfrm>
          <a:prstGeom prst="rect">
            <a:avLst/>
          </a:prstGeom>
        </p:spPr>
      </p:pic>
    </p:spTree>
    <p:extLst>
      <p:ext uri="{BB962C8B-B14F-4D97-AF65-F5344CB8AC3E}">
        <p14:creationId xmlns:p14="http://schemas.microsoft.com/office/powerpoint/2010/main" val="2476683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54443-7537-4F02-ABA6-032049933E63}"/>
              </a:ext>
            </a:extLst>
          </p:cNvPr>
          <p:cNvSpPr>
            <a:spLocks noGrp="1"/>
          </p:cNvSpPr>
          <p:nvPr>
            <p:ph type="title"/>
          </p:nvPr>
        </p:nvSpPr>
        <p:spPr/>
        <p:txBody>
          <a:bodyPr/>
          <a:lstStyle/>
          <a:p>
            <a:r>
              <a:rPr lang="en-US">
                <a:cs typeface="Calibri Light"/>
              </a:rPr>
              <a:t>Submitting Claims for Reimbursement</a:t>
            </a:r>
            <a:endParaRPr lang="en-US"/>
          </a:p>
        </p:txBody>
      </p:sp>
      <p:sp>
        <p:nvSpPr>
          <p:cNvPr id="3" name="Content Placeholder 2">
            <a:extLst>
              <a:ext uri="{FF2B5EF4-FFF2-40B4-BE49-F238E27FC236}">
                <a16:creationId xmlns:a16="http://schemas.microsoft.com/office/drawing/2014/main" id="{7D2E617E-94F5-49E0-B899-BE0509398C0C}"/>
              </a:ext>
            </a:extLst>
          </p:cNvPr>
          <p:cNvSpPr>
            <a:spLocks noGrp="1"/>
          </p:cNvSpPr>
          <p:nvPr>
            <p:ph idx="1"/>
          </p:nvPr>
        </p:nvSpPr>
        <p:spPr>
          <a:xfrm>
            <a:off x="892629" y="2750911"/>
            <a:ext cx="10515600" cy="1874839"/>
          </a:xfrm>
        </p:spPr>
        <p:txBody>
          <a:bodyPr vert="horz" lIns="91440" tIns="45720" rIns="91440" bIns="45720" rtlCol="0" anchor="t">
            <a:normAutofit/>
          </a:bodyPr>
          <a:lstStyle/>
          <a:p>
            <a:r>
              <a:rPr lang="en-US" dirty="0">
                <a:cs typeface="Calibri"/>
              </a:rPr>
              <a:t>The claim process is the same as NSLP</a:t>
            </a:r>
          </a:p>
          <a:p>
            <a:pPr lvl="1"/>
            <a:r>
              <a:rPr lang="en-US" dirty="0">
                <a:cs typeface="Calibri"/>
              </a:rPr>
              <a:t>Schools will submit two claims for March, one for NSLP and one for SFSP</a:t>
            </a:r>
          </a:p>
          <a:p>
            <a:pPr marL="457200" lvl="1" indent="0">
              <a:buNone/>
            </a:pPr>
            <a:endParaRPr lang="en-US" dirty="0">
              <a:cs typeface="Calibri"/>
            </a:endParaRPr>
          </a:p>
          <a:p>
            <a:r>
              <a:rPr lang="en-US" dirty="0">
                <a:cs typeface="Calibri"/>
              </a:rPr>
              <a:t>Claims for March will be open April 1</a:t>
            </a:r>
          </a:p>
          <a:p>
            <a:pPr marL="457200" lvl="1" indent="0">
              <a:buNone/>
            </a:pPr>
            <a:endParaRPr lang="en-US" dirty="0">
              <a:cs typeface="Calibri"/>
            </a:endParaRPr>
          </a:p>
        </p:txBody>
      </p:sp>
    </p:spTree>
    <p:extLst>
      <p:ext uri="{BB962C8B-B14F-4D97-AF65-F5344CB8AC3E}">
        <p14:creationId xmlns:p14="http://schemas.microsoft.com/office/powerpoint/2010/main" val="76358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EA95465-DBEB-4347-B7A4-14124C809093}"/>
              </a:ext>
            </a:extLst>
          </p:cNvPr>
          <p:cNvSpPr>
            <a:spLocks noGrp="1"/>
          </p:cNvSpPr>
          <p:nvPr>
            <p:ph type="title"/>
          </p:nvPr>
        </p:nvSpPr>
        <p:spPr>
          <a:xfrm>
            <a:off x="838200" y="365126"/>
            <a:ext cx="10515600" cy="1752600"/>
          </a:xfrm>
        </p:spPr>
        <p:txBody>
          <a:bodyPr/>
          <a:lstStyle/>
          <a:p>
            <a:r>
              <a:rPr lang="en-US"/>
              <a:t>SFSP Reimbursement</a:t>
            </a:r>
            <a:br>
              <a:rPr lang="en-US"/>
            </a:br>
            <a:r>
              <a:rPr lang="en-US"/>
              <a:t>	</a:t>
            </a:r>
          </a:p>
        </p:txBody>
      </p:sp>
      <p:graphicFrame>
        <p:nvGraphicFramePr>
          <p:cNvPr id="10" name="Table 10">
            <a:extLst>
              <a:ext uri="{FF2B5EF4-FFF2-40B4-BE49-F238E27FC236}">
                <a16:creationId xmlns:a16="http://schemas.microsoft.com/office/drawing/2014/main" id="{9943A715-0BD1-432A-90FD-DBC5A8E82E6B}"/>
              </a:ext>
            </a:extLst>
          </p:cNvPr>
          <p:cNvGraphicFramePr>
            <a:graphicFrameLocks noGrp="1"/>
          </p:cNvGraphicFramePr>
          <p:nvPr>
            <p:ph idx="1"/>
            <p:extLst>
              <p:ext uri="{D42A27DB-BD31-4B8C-83A1-F6EECF244321}">
                <p14:modId xmlns:p14="http://schemas.microsoft.com/office/powerpoint/2010/main" val="1304739470"/>
              </p:ext>
            </p:extLst>
          </p:nvPr>
        </p:nvGraphicFramePr>
        <p:xfrm>
          <a:off x="1123218" y="1555384"/>
          <a:ext cx="8799858" cy="2943587"/>
        </p:xfrm>
        <a:graphic>
          <a:graphicData uri="http://schemas.openxmlformats.org/drawingml/2006/table">
            <a:tbl>
              <a:tblPr firstRow="1" bandRow="1">
                <a:tableStyleId>{5C22544A-7EE6-4342-B048-85BDC9FD1C3A}</a:tableStyleId>
              </a:tblPr>
              <a:tblGrid>
                <a:gridCol w="2933286">
                  <a:extLst>
                    <a:ext uri="{9D8B030D-6E8A-4147-A177-3AD203B41FA5}">
                      <a16:colId xmlns:a16="http://schemas.microsoft.com/office/drawing/2014/main" val="4097385904"/>
                    </a:ext>
                  </a:extLst>
                </a:gridCol>
                <a:gridCol w="2933286">
                  <a:extLst>
                    <a:ext uri="{9D8B030D-6E8A-4147-A177-3AD203B41FA5}">
                      <a16:colId xmlns:a16="http://schemas.microsoft.com/office/drawing/2014/main" val="196261454"/>
                    </a:ext>
                  </a:extLst>
                </a:gridCol>
                <a:gridCol w="2933286">
                  <a:extLst>
                    <a:ext uri="{9D8B030D-6E8A-4147-A177-3AD203B41FA5}">
                      <a16:colId xmlns:a16="http://schemas.microsoft.com/office/drawing/2014/main" val="3800470359"/>
                    </a:ext>
                  </a:extLst>
                </a:gridCol>
              </a:tblGrid>
              <a:tr h="840467">
                <a:tc>
                  <a:txBody>
                    <a:bodyPr/>
                    <a:lstStyle/>
                    <a:p>
                      <a:r>
                        <a:rPr lang="en-US"/>
                        <a:t>Meal</a:t>
                      </a:r>
                    </a:p>
                  </a:txBody>
                  <a:tcPr/>
                </a:tc>
                <a:tc>
                  <a:txBody>
                    <a:bodyPr/>
                    <a:lstStyle/>
                    <a:p>
                      <a:r>
                        <a:rPr lang="en-US"/>
                        <a:t>Rural/Urban Self Prep</a:t>
                      </a:r>
                    </a:p>
                  </a:txBody>
                  <a:tcPr/>
                </a:tc>
                <a:tc>
                  <a:txBody>
                    <a:bodyPr/>
                    <a:lstStyle/>
                    <a:p>
                      <a:r>
                        <a:rPr lang="en-US"/>
                        <a:t>Urban Vended</a:t>
                      </a:r>
                    </a:p>
                  </a:txBody>
                  <a:tcPr/>
                </a:tc>
                <a:extLst>
                  <a:ext uri="{0D108BD9-81ED-4DB2-BD59-A6C34878D82A}">
                    <a16:rowId xmlns:a16="http://schemas.microsoft.com/office/drawing/2014/main" val="2266893125"/>
                  </a:ext>
                </a:extLst>
              </a:tr>
              <a:tr h="593725">
                <a:tc>
                  <a:txBody>
                    <a:bodyPr/>
                    <a:lstStyle/>
                    <a:p>
                      <a:r>
                        <a:rPr lang="en-US"/>
                        <a:t>Breakfast</a:t>
                      </a:r>
                    </a:p>
                  </a:txBody>
                  <a:tcPr/>
                </a:tc>
                <a:tc>
                  <a:txBody>
                    <a:bodyPr/>
                    <a:lstStyle/>
                    <a:p>
                      <a:r>
                        <a:rPr lang="en-US" sz="4000"/>
                        <a:t>$2.375</a:t>
                      </a:r>
                    </a:p>
                  </a:txBody>
                  <a:tcPr/>
                </a:tc>
                <a:tc>
                  <a:txBody>
                    <a:bodyPr/>
                    <a:lstStyle/>
                    <a:p>
                      <a:r>
                        <a:rPr lang="en-US" sz="4000"/>
                        <a:t>$2.33</a:t>
                      </a:r>
                    </a:p>
                  </a:txBody>
                  <a:tcPr/>
                </a:tc>
                <a:extLst>
                  <a:ext uri="{0D108BD9-81ED-4DB2-BD59-A6C34878D82A}">
                    <a16:rowId xmlns:a16="http://schemas.microsoft.com/office/drawing/2014/main" val="2848707930"/>
                  </a:ext>
                </a:extLst>
              </a:tr>
              <a:tr h="593725">
                <a:tc>
                  <a:txBody>
                    <a:bodyPr/>
                    <a:lstStyle/>
                    <a:p>
                      <a:r>
                        <a:rPr lang="en-US"/>
                        <a:t>Lunch</a:t>
                      </a:r>
                    </a:p>
                  </a:txBody>
                  <a:tcPr/>
                </a:tc>
                <a:tc>
                  <a:txBody>
                    <a:bodyPr/>
                    <a:lstStyle/>
                    <a:p>
                      <a:r>
                        <a:rPr lang="en-US" sz="4000"/>
                        <a:t>$4.1525</a:t>
                      </a:r>
                    </a:p>
                  </a:txBody>
                  <a:tcPr/>
                </a:tc>
                <a:tc>
                  <a:txBody>
                    <a:bodyPr/>
                    <a:lstStyle/>
                    <a:p>
                      <a:r>
                        <a:rPr lang="en-US" sz="4000"/>
                        <a:t>$4.0875</a:t>
                      </a:r>
                    </a:p>
                  </a:txBody>
                  <a:tcPr/>
                </a:tc>
                <a:extLst>
                  <a:ext uri="{0D108BD9-81ED-4DB2-BD59-A6C34878D82A}">
                    <a16:rowId xmlns:a16="http://schemas.microsoft.com/office/drawing/2014/main" val="301373047"/>
                  </a:ext>
                </a:extLst>
              </a:tr>
              <a:tr h="593725">
                <a:tc>
                  <a:txBody>
                    <a:bodyPr/>
                    <a:lstStyle/>
                    <a:p>
                      <a:r>
                        <a:rPr lang="en-US"/>
                        <a:t>Snack</a:t>
                      </a:r>
                    </a:p>
                  </a:txBody>
                  <a:tcPr/>
                </a:tc>
                <a:tc>
                  <a:txBody>
                    <a:bodyPr/>
                    <a:lstStyle/>
                    <a:p>
                      <a:r>
                        <a:rPr lang="en-US" sz="4000"/>
                        <a:t>$.9775</a:t>
                      </a:r>
                    </a:p>
                  </a:txBody>
                  <a:tcPr/>
                </a:tc>
                <a:tc>
                  <a:txBody>
                    <a:bodyPr/>
                    <a:lstStyle/>
                    <a:p>
                      <a:r>
                        <a:rPr lang="en-US" sz="4000"/>
                        <a:t>$.955</a:t>
                      </a:r>
                    </a:p>
                  </a:txBody>
                  <a:tcPr/>
                </a:tc>
                <a:extLst>
                  <a:ext uri="{0D108BD9-81ED-4DB2-BD59-A6C34878D82A}">
                    <a16:rowId xmlns:a16="http://schemas.microsoft.com/office/drawing/2014/main" val="1672140045"/>
                  </a:ext>
                </a:extLst>
              </a:tr>
            </a:tbl>
          </a:graphicData>
        </a:graphic>
      </p:graphicFrame>
      <p:sp>
        <p:nvSpPr>
          <p:cNvPr id="2" name="TextBox 1">
            <a:extLst>
              <a:ext uri="{FF2B5EF4-FFF2-40B4-BE49-F238E27FC236}">
                <a16:creationId xmlns:a16="http://schemas.microsoft.com/office/drawing/2014/main" id="{A3E53788-2502-42F8-91E4-C5D461663B5A}"/>
              </a:ext>
            </a:extLst>
          </p:cNvPr>
          <p:cNvSpPr txBox="1"/>
          <p:nvPr/>
        </p:nvSpPr>
        <p:spPr>
          <a:xfrm>
            <a:off x="1150258" y="5096328"/>
            <a:ext cx="8920841"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ea typeface="+mn-lt"/>
                <a:cs typeface="+mn-lt"/>
              </a:rPr>
              <a:t>Revenue and expenses should be run through the district's school foodservice fund. </a:t>
            </a:r>
            <a:endParaRPr lang="en-US" sz="2800"/>
          </a:p>
        </p:txBody>
      </p:sp>
    </p:spTree>
    <p:extLst>
      <p:ext uri="{BB962C8B-B14F-4D97-AF65-F5344CB8AC3E}">
        <p14:creationId xmlns:p14="http://schemas.microsoft.com/office/powerpoint/2010/main" val="2632119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2C141-D53C-40A9-AC57-52AD86E03979}"/>
              </a:ext>
            </a:extLst>
          </p:cNvPr>
          <p:cNvSpPr>
            <a:spLocks noGrp="1"/>
          </p:cNvSpPr>
          <p:nvPr>
            <p:ph type="title"/>
          </p:nvPr>
        </p:nvSpPr>
        <p:spPr/>
        <p:txBody>
          <a:bodyPr/>
          <a:lstStyle/>
          <a:p>
            <a:r>
              <a:rPr lang="en-US"/>
              <a:t>Non-congregate Meals		</a:t>
            </a:r>
          </a:p>
        </p:txBody>
      </p:sp>
      <p:sp>
        <p:nvSpPr>
          <p:cNvPr id="3" name="Content Placeholder 2">
            <a:extLst>
              <a:ext uri="{FF2B5EF4-FFF2-40B4-BE49-F238E27FC236}">
                <a16:creationId xmlns:a16="http://schemas.microsoft.com/office/drawing/2014/main" id="{5966BBEA-C165-4682-8496-78B7FC7C418B}"/>
              </a:ext>
            </a:extLst>
          </p:cNvPr>
          <p:cNvSpPr>
            <a:spLocks noGrp="1"/>
          </p:cNvSpPr>
          <p:nvPr>
            <p:ph idx="1"/>
          </p:nvPr>
        </p:nvSpPr>
        <p:spPr/>
        <p:txBody>
          <a:bodyPr/>
          <a:lstStyle/>
          <a:p>
            <a:r>
              <a:rPr lang="en-US"/>
              <a:t>Promotes social distancing</a:t>
            </a:r>
          </a:p>
          <a:p>
            <a:r>
              <a:rPr lang="en-US"/>
              <a:t>Unitized meals that meet SFSP requirements are prepackaged and distributed to students to take offsite to eat.</a:t>
            </a:r>
          </a:p>
          <a:p>
            <a:r>
              <a:rPr lang="en-US"/>
              <a:t>Offer versus Serve does not apply</a:t>
            </a:r>
          </a:p>
          <a:p>
            <a:r>
              <a:rPr lang="en-US"/>
              <a:t>Multiple meals may be distributed at one time</a:t>
            </a:r>
          </a:p>
          <a:p>
            <a:r>
              <a:rPr lang="en-US"/>
              <a:t>Children must be present when meals are distributed</a:t>
            </a:r>
          </a:p>
          <a:p>
            <a:endParaRPr lang="en-US"/>
          </a:p>
        </p:txBody>
      </p:sp>
    </p:spTree>
    <p:extLst>
      <p:ext uri="{BB962C8B-B14F-4D97-AF65-F5344CB8AC3E}">
        <p14:creationId xmlns:p14="http://schemas.microsoft.com/office/powerpoint/2010/main" val="1878593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C47CD-C2FF-414E-A1CD-9FBF8C5B5968}"/>
              </a:ext>
            </a:extLst>
          </p:cNvPr>
          <p:cNvSpPr>
            <a:spLocks noGrp="1"/>
          </p:cNvSpPr>
          <p:nvPr>
            <p:ph type="title"/>
          </p:nvPr>
        </p:nvSpPr>
        <p:spPr/>
        <p:txBody>
          <a:bodyPr/>
          <a:lstStyle/>
          <a:p>
            <a:r>
              <a:rPr lang="en-US" b="1"/>
              <a:t>What food can I serve?</a:t>
            </a:r>
            <a:br>
              <a:rPr lang="en-US" b="1"/>
            </a:br>
            <a:endParaRPr lang="en-US"/>
          </a:p>
        </p:txBody>
      </p:sp>
      <p:sp>
        <p:nvSpPr>
          <p:cNvPr id="3" name="Content Placeholder 2">
            <a:extLst>
              <a:ext uri="{FF2B5EF4-FFF2-40B4-BE49-F238E27FC236}">
                <a16:creationId xmlns:a16="http://schemas.microsoft.com/office/drawing/2014/main" id="{358F1BA7-1E05-47E6-AF54-A7B031D19C10}"/>
              </a:ext>
            </a:extLst>
          </p:cNvPr>
          <p:cNvSpPr>
            <a:spLocks noGrp="1"/>
          </p:cNvSpPr>
          <p:nvPr>
            <p:ph idx="1"/>
          </p:nvPr>
        </p:nvSpPr>
        <p:spPr/>
        <p:txBody>
          <a:bodyPr>
            <a:normAutofit/>
          </a:bodyPr>
          <a:lstStyle/>
          <a:p>
            <a:endParaRPr lang="en-US"/>
          </a:p>
          <a:p>
            <a:endParaRPr lang="en-US"/>
          </a:p>
          <a:p>
            <a:endParaRPr lang="en-US"/>
          </a:p>
          <a:p>
            <a:endParaRPr lang="en-US"/>
          </a:p>
          <a:p>
            <a:endParaRPr lang="en-US"/>
          </a:p>
          <a:p>
            <a:endParaRPr lang="en-US"/>
          </a:p>
          <a:p>
            <a:endParaRPr lang="en-US"/>
          </a:p>
          <a:p>
            <a:r>
              <a:rPr lang="en-US"/>
              <a:t>USDA Commodity Foods may be used when preparing these meals. </a:t>
            </a:r>
          </a:p>
          <a:p>
            <a:pPr marL="0" indent="0">
              <a:buNone/>
            </a:pPr>
            <a:endParaRPr lang="en-US"/>
          </a:p>
        </p:txBody>
      </p:sp>
      <p:graphicFrame>
        <p:nvGraphicFramePr>
          <p:cNvPr id="4" name="Table 4">
            <a:extLst>
              <a:ext uri="{FF2B5EF4-FFF2-40B4-BE49-F238E27FC236}">
                <a16:creationId xmlns:a16="http://schemas.microsoft.com/office/drawing/2014/main" id="{64375FDE-0FA5-4C2D-9F20-0E97663ADBAE}"/>
              </a:ext>
            </a:extLst>
          </p:cNvPr>
          <p:cNvGraphicFramePr>
            <a:graphicFrameLocks noGrp="1"/>
          </p:cNvGraphicFramePr>
          <p:nvPr>
            <p:extLst>
              <p:ext uri="{D42A27DB-BD31-4B8C-83A1-F6EECF244321}">
                <p14:modId xmlns:p14="http://schemas.microsoft.com/office/powerpoint/2010/main" val="3134384063"/>
              </p:ext>
            </p:extLst>
          </p:nvPr>
        </p:nvGraphicFramePr>
        <p:xfrm>
          <a:off x="983784" y="1184694"/>
          <a:ext cx="9431174" cy="4142565"/>
        </p:xfrm>
        <a:graphic>
          <a:graphicData uri="http://schemas.openxmlformats.org/drawingml/2006/table">
            <a:tbl>
              <a:tblPr firstRow="1" bandRow="1">
                <a:tableStyleId>{5C22544A-7EE6-4342-B048-85BDC9FD1C3A}</a:tableStyleId>
              </a:tblPr>
              <a:tblGrid>
                <a:gridCol w="4715587">
                  <a:extLst>
                    <a:ext uri="{9D8B030D-6E8A-4147-A177-3AD203B41FA5}">
                      <a16:colId xmlns:a16="http://schemas.microsoft.com/office/drawing/2014/main" val="4274624107"/>
                    </a:ext>
                  </a:extLst>
                </a:gridCol>
                <a:gridCol w="4715587">
                  <a:extLst>
                    <a:ext uri="{9D8B030D-6E8A-4147-A177-3AD203B41FA5}">
                      <a16:colId xmlns:a16="http://schemas.microsoft.com/office/drawing/2014/main" val="3005744758"/>
                    </a:ext>
                  </a:extLst>
                </a:gridCol>
              </a:tblGrid>
              <a:tr h="922686">
                <a:tc>
                  <a:txBody>
                    <a:bodyPr/>
                    <a:lstStyle/>
                    <a:p>
                      <a:r>
                        <a:rPr lang="en-US" sz="2800"/>
                        <a:t>Breakfast</a:t>
                      </a:r>
                    </a:p>
                  </a:txBody>
                  <a:tcPr/>
                </a:tc>
                <a:tc>
                  <a:txBody>
                    <a:bodyPr/>
                    <a:lstStyle/>
                    <a:p>
                      <a:r>
                        <a:rPr lang="en-US" sz="2800"/>
                        <a:t>Lunch</a:t>
                      </a:r>
                    </a:p>
                  </a:txBody>
                  <a:tcPr/>
                </a:tc>
                <a:extLst>
                  <a:ext uri="{0D108BD9-81ED-4DB2-BD59-A6C34878D82A}">
                    <a16:rowId xmlns:a16="http://schemas.microsoft.com/office/drawing/2014/main" val="1071684841"/>
                  </a:ext>
                </a:extLst>
              </a:tr>
              <a:tr h="758333">
                <a:tc>
                  <a:txBody>
                    <a:bodyPr/>
                    <a:lstStyle/>
                    <a:p>
                      <a:r>
                        <a:rPr lang="en-US" sz="2800"/>
                        <a:t>1 cup Milk</a:t>
                      </a:r>
                    </a:p>
                  </a:txBody>
                  <a:tcPr/>
                </a:tc>
                <a:tc>
                  <a:txBody>
                    <a:bodyPr/>
                    <a:lstStyle/>
                    <a:p>
                      <a:r>
                        <a:rPr lang="en-US" sz="2800"/>
                        <a:t>1 cup Milk</a:t>
                      </a:r>
                    </a:p>
                  </a:txBody>
                  <a:tcPr/>
                </a:tc>
                <a:extLst>
                  <a:ext uri="{0D108BD9-81ED-4DB2-BD59-A6C34878D82A}">
                    <a16:rowId xmlns:a16="http://schemas.microsoft.com/office/drawing/2014/main" val="613231847"/>
                  </a:ext>
                </a:extLst>
              </a:tr>
              <a:tr h="758333">
                <a:tc>
                  <a:txBody>
                    <a:bodyPr/>
                    <a:lstStyle/>
                    <a:p>
                      <a:r>
                        <a:rPr lang="en-US" sz="2800"/>
                        <a:t>½ cup Fruit/Vegetable/100% Fruit Juice</a:t>
                      </a:r>
                    </a:p>
                  </a:txBody>
                  <a:tcPr/>
                </a:tc>
                <a:tc>
                  <a:txBody>
                    <a:bodyPr/>
                    <a:lstStyle/>
                    <a:p>
                      <a:r>
                        <a:rPr lang="en-US" sz="2800"/>
                        <a:t>2 Fruits or Vegetables to equal ¾ cup</a:t>
                      </a:r>
                    </a:p>
                  </a:txBody>
                  <a:tcPr/>
                </a:tc>
                <a:extLst>
                  <a:ext uri="{0D108BD9-81ED-4DB2-BD59-A6C34878D82A}">
                    <a16:rowId xmlns:a16="http://schemas.microsoft.com/office/drawing/2014/main" val="2046315227"/>
                  </a:ext>
                </a:extLst>
              </a:tr>
              <a:tr h="758333">
                <a:tc>
                  <a:txBody>
                    <a:bodyPr/>
                    <a:lstStyle/>
                    <a:p>
                      <a:r>
                        <a:rPr lang="en-US" sz="2800"/>
                        <a:t>1 serving Grain</a:t>
                      </a:r>
                    </a:p>
                  </a:txBody>
                  <a:tcPr/>
                </a:tc>
                <a:tc>
                  <a:txBody>
                    <a:bodyPr/>
                    <a:lstStyle/>
                    <a:p>
                      <a:r>
                        <a:rPr lang="en-US" sz="2800"/>
                        <a:t>1 serving Grain</a:t>
                      </a:r>
                    </a:p>
                  </a:txBody>
                  <a:tcPr/>
                </a:tc>
                <a:extLst>
                  <a:ext uri="{0D108BD9-81ED-4DB2-BD59-A6C34878D82A}">
                    <a16:rowId xmlns:a16="http://schemas.microsoft.com/office/drawing/2014/main" val="2125339548"/>
                  </a:ext>
                </a:extLst>
              </a:tr>
              <a:tr h="758333">
                <a:tc>
                  <a:txBody>
                    <a:bodyPr/>
                    <a:lstStyle/>
                    <a:p>
                      <a:endParaRPr lang="en-US" sz="2800"/>
                    </a:p>
                  </a:txBody>
                  <a:tcPr/>
                </a:tc>
                <a:tc>
                  <a:txBody>
                    <a:bodyPr/>
                    <a:lstStyle/>
                    <a:p>
                      <a:r>
                        <a:rPr lang="en-US" sz="2800"/>
                        <a:t>2 ounces Meat/Meat Alternate</a:t>
                      </a:r>
                    </a:p>
                  </a:txBody>
                  <a:tcPr/>
                </a:tc>
                <a:extLst>
                  <a:ext uri="{0D108BD9-81ED-4DB2-BD59-A6C34878D82A}">
                    <a16:rowId xmlns:a16="http://schemas.microsoft.com/office/drawing/2014/main" val="2423924586"/>
                  </a:ext>
                </a:extLst>
              </a:tr>
            </a:tbl>
          </a:graphicData>
        </a:graphic>
      </p:graphicFrame>
    </p:spTree>
    <p:extLst>
      <p:ext uri="{BB962C8B-B14F-4D97-AF65-F5344CB8AC3E}">
        <p14:creationId xmlns:p14="http://schemas.microsoft.com/office/powerpoint/2010/main" val="3242165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3FE88-72DC-489F-9769-0A8C511A9F0B}"/>
              </a:ext>
            </a:extLst>
          </p:cNvPr>
          <p:cNvSpPr>
            <a:spLocks noGrp="1"/>
          </p:cNvSpPr>
          <p:nvPr>
            <p:ph type="title"/>
          </p:nvPr>
        </p:nvSpPr>
        <p:spPr/>
        <p:txBody>
          <a:bodyPr/>
          <a:lstStyle/>
          <a:p>
            <a:r>
              <a:rPr lang="en-US"/>
              <a:t>Meal Counts and Production Records</a:t>
            </a:r>
          </a:p>
        </p:txBody>
      </p:sp>
      <p:sp>
        <p:nvSpPr>
          <p:cNvPr id="3" name="Content Placeholder 2">
            <a:extLst>
              <a:ext uri="{FF2B5EF4-FFF2-40B4-BE49-F238E27FC236}">
                <a16:creationId xmlns:a16="http://schemas.microsoft.com/office/drawing/2014/main" id="{F21FCA79-D02B-44F2-9532-17D55FB1D245}"/>
              </a:ext>
            </a:extLst>
          </p:cNvPr>
          <p:cNvSpPr>
            <a:spLocks noGrp="1"/>
          </p:cNvSpPr>
          <p:nvPr>
            <p:ph idx="1"/>
          </p:nvPr>
        </p:nvSpPr>
        <p:spPr/>
        <p:txBody>
          <a:bodyPr vert="horz" lIns="91440" tIns="45720" rIns="91440" bIns="45720" rtlCol="0" anchor="t">
            <a:normAutofit lnSpcReduction="10000"/>
          </a:bodyPr>
          <a:lstStyle/>
          <a:p>
            <a:pPr marL="0" indent="0">
              <a:buNone/>
            </a:pPr>
            <a:r>
              <a:rPr lang="en-US" b="1"/>
              <a:t>Do I need to track the number of students taking a meal?</a:t>
            </a:r>
          </a:p>
          <a:p>
            <a:r>
              <a:rPr lang="en-US"/>
              <a:t>A head count(tally) is all that is needed for SFSP meals.  Be sure to count all meals distributed.</a:t>
            </a:r>
            <a:r>
              <a:rPr lang="en-US" dirty="0"/>
              <a:t> </a:t>
            </a:r>
          </a:p>
          <a:p>
            <a:r>
              <a:rPr lang="en-US" dirty="0">
                <a:cs typeface="Calibri"/>
              </a:rPr>
              <a:t>Breakfast and lunch must be counted separately.</a:t>
            </a:r>
          </a:p>
          <a:p>
            <a:r>
              <a:rPr lang="en-US"/>
              <a:t>Reimbursement is only paid for meals distributed to children.</a:t>
            </a:r>
            <a:endParaRPr lang="en-US" dirty="0">
              <a:cs typeface="Calibri"/>
            </a:endParaRPr>
          </a:p>
          <a:p>
            <a:r>
              <a:rPr lang="en-US"/>
              <a:t>Do not use your electronic system  </a:t>
            </a:r>
            <a:endParaRPr lang="en-US" dirty="0">
              <a:cs typeface="Calibri"/>
            </a:endParaRPr>
          </a:p>
          <a:p>
            <a:pPr marL="0" indent="0">
              <a:buNone/>
            </a:pPr>
            <a:r>
              <a:rPr lang="en-US" b="1"/>
              <a:t>Do I need to maintain a production record tracking the food that is served?</a:t>
            </a:r>
            <a:endParaRPr lang="en-US" b="1" dirty="0">
              <a:cs typeface="Calibri"/>
            </a:endParaRPr>
          </a:p>
          <a:p>
            <a:r>
              <a:rPr lang="en-US"/>
              <a:t>Yes, you will need to maintain a production record listing the foods served and serving sizes just like the NSLP/SBP food program.</a:t>
            </a:r>
          </a:p>
          <a:p>
            <a:endParaRPr lang="en-US"/>
          </a:p>
        </p:txBody>
      </p:sp>
    </p:spTree>
    <p:extLst>
      <p:ext uri="{BB962C8B-B14F-4D97-AF65-F5344CB8AC3E}">
        <p14:creationId xmlns:p14="http://schemas.microsoft.com/office/powerpoint/2010/main" val="3542261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2133D-B8A1-4637-BC55-5D2E7D7DCC5E}"/>
              </a:ext>
            </a:extLst>
          </p:cNvPr>
          <p:cNvSpPr>
            <a:spLocks noGrp="1"/>
          </p:cNvSpPr>
          <p:nvPr>
            <p:ph type="title"/>
          </p:nvPr>
        </p:nvSpPr>
        <p:spPr/>
        <p:txBody>
          <a:bodyPr/>
          <a:lstStyle/>
          <a:p>
            <a:r>
              <a:rPr lang="en-US" dirty="0">
                <a:cs typeface="Calibri Light"/>
              </a:rPr>
              <a:t>Menu Ideas</a:t>
            </a:r>
            <a:endParaRPr lang="en-US" dirty="0"/>
          </a:p>
        </p:txBody>
      </p:sp>
      <p:sp>
        <p:nvSpPr>
          <p:cNvPr id="3" name="Content Placeholder 2">
            <a:extLst>
              <a:ext uri="{FF2B5EF4-FFF2-40B4-BE49-F238E27FC236}">
                <a16:creationId xmlns:a16="http://schemas.microsoft.com/office/drawing/2014/main" id="{2CE6DDA7-CA1E-4DD7-BA6F-0FFB62521303}"/>
              </a:ext>
            </a:extLst>
          </p:cNvPr>
          <p:cNvSpPr>
            <a:spLocks noGrp="1"/>
          </p:cNvSpPr>
          <p:nvPr>
            <p:ph idx="1"/>
          </p:nvPr>
        </p:nvSpPr>
        <p:spPr/>
        <p:txBody>
          <a:bodyPr vert="horz" lIns="91440" tIns="45720" rIns="91440" bIns="45720" rtlCol="0" anchor="t">
            <a:normAutofit/>
          </a:bodyPr>
          <a:lstStyle/>
          <a:p>
            <a:r>
              <a:rPr lang="en-US" dirty="0">
                <a:cs typeface="Calibri"/>
              </a:rPr>
              <a:t>Some schools are providing hot meals by wrapping sandwiches or other hot easily served hot items and keeping in warmer until distributed.</a:t>
            </a:r>
          </a:p>
          <a:p>
            <a:r>
              <a:rPr lang="en-US" dirty="0">
                <a:cs typeface="Calibri"/>
              </a:rPr>
              <a:t>Send home frozen entrée items with heating instructions:</a:t>
            </a:r>
          </a:p>
          <a:p>
            <a:pPr lvl="1"/>
            <a:r>
              <a:rPr lang="en-US" dirty="0">
                <a:cs typeface="Calibri"/>
              </a:rPr>
              <a:t>Pizza</a:t>
            </a:r>
          </a:p>
          <a:p>
            <a:pPr lvl="1"/>
            <a:r>
              <a:rPr lang="en-US" dirty="0">
                <a:cs typeface="Calibri"/>
              </a:rPr>
              <a:t>Chicken Nuggets</a:t>
            </a:r>
          </a:p>
          <a:p>
            <a:pPr lvl="1"/>
            <a:r>
              <a:rPr lang="en-US" dirty="0">
                <a:cs typeface="Calibri"/>
              </a:rPr>
              <a:t>Corn Dogs</a:t>
            </a:r>
          </a:p>
          <a:p>
            <a:pPr marL="0" indent="0">
              <a:buNone/>
            </a:pPr>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278163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3A338-D526-4641-91AF-1D03154C3B63}"/>
              </a:ext>
            </a:extLst>
          </p:cNvPr>
          <p:cNvSpPr>
            <a:spLocks noGrp="1"/>
          </p:cNvSpPr>
          <p:nvPr>
            <p:ph type="title"/>
          </p:nvPr>
        </p:nvSpPr>
        <p:spPr/>
        <p:txBody>
          <a:bodyPr>
            <a:normAutofit/>
          </a:bodyPr>
          <a:lstStyle/>
          <a:p>
            <a:r>
              <a:rPr lang="en-US"/>
              <a:t>What to do with perishable foods? </a:t>
            </a:r>
            <a:br>
              <a:rPr lang="en-US" b="1"/>
            </a:br>
            <a:endParaRPr lang="en-US"/>
          </a:p>
        </p:txBody>
      </p:sp>
      <p:sp>
        <p:nvSpPr>
          <p:cNvPr id="3" name="Content Placeholder 2">
            <a:extLst>
              <a:ext uri="{FF2B5EF4-FFF2-40B4-BE49-F238E27FC236}">
                <a16:creationId xmlns:a16="http://schemas.microsoft.com/office/drawing/2014/main" id="{5117968C-0509-4C82-A6CF-8A8A039325B2}"/>
              </a:ext>
            </a:extLst>
          </p:cNvPr>
          <p:cNvSpPr>
            <a:spLocks noGrp="1"/>
          </p:cNvSpPr>
          <p:nvPr>
            <p:ph idx="1"/>
          </p:nvPr>
        </p:nvSpPr>
        <p:spPr/>
        <p:txBody>
          <a:bodyPr vert="horz" lIns="91440" tIns="45720" rIns="91440" bIns="45720" rtlCol="0" anchor="t">
            <a:normAutofit/>
          </a:bodyPr>
          <a:lstStyle/>
          <a:p>
            <a:pPr marL="0" indent="0">
              <a:buNone/>
            </a:pPr>
            <a:r>
              <a:rPr lang="en-US" sz="3600"/>
              <a:t>Perishable food is a concern.  The good news is that we are not dealing with a power outage or flood waters at this time so food that has been properly refrigerated can still be used or possibly frozen for later use. </a:t>
            </a:r>
          </a:p>
          <a:p>
            <a:pPr marL="0" indent="0">
              <a:buNone/>
            </a:pPr>
            <a:r>
              <a:rPr lang="en-US" sz="3600">
                <a:ea typeface="+mn-lt"/>
                <a:cs typeface="+mn-lt"/>
              </a:rPr>
              <a:t>Take an assessment now of all the perishable items with the date that they will be discarded if not used. Build your menu around those items. </a:t>
            </a:r>
            <a:endParaRPr lang="en-US" sz="3600">
              <a:cs typeface="Calibri"/>
            </a:endParaRPr>
          </a:p>
          <a:p>
            <a:pPr marL="0" indent="0">
              <a:buNone/>
            </a:pPr>
            <a:endParaRPr lang="en-US"/>
          </a:p>
          <a:p>
            <a:pPr marL="0" indent="0">
              <a:buNone/>
            </a:pPr>
            <a:endParaRPr lang="en-US">
              <a:cs typeface="Calibri" panose="020F0502020204030204"/>
            </a:endParaRPr>
          </a:p>
          <a:p>
            <a:endParaRPr lang="en-US">
              <a:cs typeface="Calibri" panose="020F0502020204030204"/>
            </a:endParaRPr>
          </a:p>
        </p:txBody>
      </p:sp>
    </p:spTree>
    <p:extLst>
      <p:ext uri="{BB962C8B-B14F-4D97-AF65-F5344CB8AC3E}">
        <p14:creationId xmlns:p14="http://schemas.microsoft.com/office/powerpoint/2010/main" val="1920103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FD566-C25D-42E5-9AA1-F0519AB3BB7B}"/>
              </a:ext>
            </a:extLst>
          </p:cNvPr>
          <p:cNvSpPr>
            <a:spLocks noGrp="1"/>
          </p:cNvSpPr>
          <p:nvPr>
            <p:ph type="title"/>
          </p:nvPr>
        </p:nvSpPr>
        <p:spPr/>
        <p:txBody>
          <a:bodyPr/>
          <a:lstStyle/>
          <a:p>
            <a:r>
              <a:rPr lang="en-US" dirty="0">
                <a:cs typeface="Calibri Light"/>
              </a:rPr>
              <a:t>Questions</a:t>
            </a:r>
          </a:p>
        </p:txBody>
      </p:sp>
      <p:sp>
        <p:nvSpPr>
          <p:cNvPr id="3" name="Content Placeholder 2">
            <a:extLst>
              <a:ext uri="{FF2B5EF4-FFF2-40B4-BE49-F238E27FC236}">
                <a16:creationId xmlns:a16="http://schemas.microsoft.com/office/drawing/2014/main" id="{37ED55B6-882C-471E-81EC-262AB82DF260}"/>
              </a:ext>
            </a:extLst>
          </p:cNvPr>
          <p:cNvSpPr>
            <a:spLocks noGrp="1"/>
          </p:cNvSpPr>
          <p:nvPr>
            <p:ph idx="1"/>
          </p:nvPr>
        </p:nvSpPr>
        <p:spPr/>
        <p:txBody>
          <a:bodyPr vert="horz" lIns="91440" tIns="45720" rIns="91440" bIns="45720" rtlCol="0" anchor="t">
            <a:normAutofit/>
          </a:bodyPr>
          <a:lstStyle/>
          <a:p>
            <a:r>
              <a:rPr lang="en-US" sz="3200" dirty="0">
                <a:cs typeface="Calibri"/>
              </a:rPr>
              <a:t>Type into chat feature on webinar</a:t>
            </a:r>
          </a:p>
          <a:p>
            <a:endParaRPr lang="en-US" sz="3200" dirty="0">
              <a:cs typeface="Calibri"/>
            </a:endParaRPr>
          </a:p>
          <a:p>
            <a:r>
              <a:rPr lang="en-US" sz="3200" dirty="0">
                <a:cs typeface="Calibri"/>
              </a:rPr>
              <a:t>Send to our office: </a:t>
            </a:r>
            <a:r>
              <a:rPr lang="en-US" sz="3200" dirty="0">
                <a:cs typeface="Calibri"/>
                <a:hlinkClick r:id="rId2"/>
              </a:rPr>
              <a:t>mdanderson@nd.gov</a:t>
            </a:r>
            <a:r>
              <a:rPr lang="en-US" sz="3200" dirty="0">
                <a:cs typeface="Calibri"/>
              </a:rPr>
              <a:t> or </a:t>
            </a:r>
            <a:r>
              <a:rPr lang="en-US" sz="3200" dirty="0">
                <a:cs typeface="Calibri"/>
                <a:hlinkClick r:id="rId3"/>
              </a:rPr>
              <a:t>segge@nd.gov</a:t>
            </a:r>
            <a:endParaRPr lang="en-US" sz="3200" dirty="0">
              <a:cs typeface="Calibri"/>
            </a:endParaRPr>
          </a:p>
          <a:p>
            <a:r>
              <a:rPr lang="en-US" sz="3200" dirty="0">
                <a:cs typeface="Calibri"/>
              </a:rPr>
              <a:t>Call 1-888-338-3773 and ask for Melissa or Scott</a:t>
            </a:r>
          </a:p>
          <a:p>
            <a:endParaRPr lang="en-US" dirty="0">
              <a:cs typeface="Calibri"/>
            </a:endParaRPr>
          </a:p>
          <a:p>
            <a:pPr marL="0" indent="0" algn="ctr">
              <a:buNone/>
            </a:pPr>
            <a:r>
              <a:rPr lang="en-US" sz="4800" dirty="0">
                <a:cs typeface="Calibri"/>
              </a:rPr>
              <a:t>Thank you!!</a:t>
            </a:r>
          </a:p>
          <a:p>
            <a:endParaRPr lang="en-US" dirty="0">
              <a:cs typeface="Calibri"/>
            </a:endParaRPr>
          </a:p>
        </p:txBody>
      </p:sp>
    </p:spTree>
    <p:extLst>
      <p:ext uri="{BB962C8B-B14F-4D97-AF65-F5344CB8AC3E}">
        <p14:creationId xmlns:p14="http://schemas.microsoft.com/office/powerpoint/2010/main" val="216357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EE7B7-49AD-426D-B524-8F404130D10D}"/>
              </a:ext>
            </a:extLst>
          </p:cNvPr>
          <p:cNvSpPr>
            <a:spLocks noGrp="1"/>
          </p:cNvSpPr>
          <p:nvPr>
            <p:ph type="title"/>
          </p:nvPr>
        </p:nvSpPr>
        <p:spPr/>
        <p:txBody>
          <a:bodyPr>
            <a:normAutofit fontScale="90000"/>
          </a:bodyPr>
          <a:lstStyle/>
          <a:p>
            <a:r>
              <a:rPr lang="en-US"/>
              <a:t>Are districts required to serve meals when school is closed?</a:t>
            </a:r>
            <a:br>
              <a:rPr lang="en-US"/>
            </a:br>
            <a:endParaRPr lang="en-US"/>
          </a:p>
        </p:txBody>
      </p:sp>
      <p:sp>
        <p:nvSpPr>
          <p:cNvPr id="3" name="Content Placeholder 2">
            <a:extLst>
              <a:ext uri="{FF2B5EF4-FFF2-40B4-BE49-F238E27FC236}">
                <a16:creationId xmlns:a16="http://schemas.microsoft.com/office/drawing/2014/main" id="{D7D4829A-B8F8-4392-9B0D-847E32D3622B}"/>
              </a:ext>
            </a:extLst>
          </p:cNvPr>
          <p:cNvSpPr>
            <a:spLocks noGrp="1"/>
          </p:cNvSpPr>
          <p:nvPr>
            <p:ph idx="1"/>
          </p:nvPr>
        </p:nvSpPr>
        <p:spPr/>
        <p:txBody>
          <a:bodyPr vert="horz" lIns="91440" tIns="45720" rIns="91440" bIns="45720" rtlCol="0" anchor="t">
            <a:normAutofit/>
          </a:bodyPr>
          <a:lstStyle/>
          <a:p>
            <a:pPr marL="0" indent="0">
              <a:buNone/>
            </a:pPr>
            <a:endParaRPr lang="en-US"/>
          </a:p>
          <a:p>
            <a:pPr marL="0" indent="0">
              <a:buNone/>
            </a:pPr>
            <a:r>
              <a:rPr lang="en-US"/>
              <a:t>The U.S. Department of Agriculture does not require this.</a:t>
            </a:r>
            <a:r>
              <a:rPr lang="en-US" dirty="0"/>
              <a:t> </a:t>
            </a:r>
            <a:endParaRPr lang="en-US" dirty="0">
              <a:cs typeface="Calibri"/>
            </a:endParaRPr>
          </a:p>
          <a:p>
            <a:pPr marL="0" indent="0">
              <a:buNone/>
            </a:pPr>
            <a:r>
              <a:rPr lang="en-US"/>
              <a:t>However, the </a:t>
            </a:r>
            <a:r>
              <a:rPr lang="en-US" dirty="0"/>
              <a:t>Governor </a:t>
            </a:r>
            <a:r>
              <a:rPr lang="en-US"/>
              <a:t>and </a:t>
            </a:r>
            <a:r>
              <a:rPr lang="en-US" dirty="0"/>
              <a:t>Superintendent </a:t>
            </a:r>
            <a:r>
              <a:rPr lang="en-US"/>
              <a:t>of </a:t>
            </a:r>
            <a:r>
              <a:rPr lang="en-US" dirty="0"/>
              <a:t>Public Instruction </a:t>
            </a:r>
            <a:r>
              <a:rPr lang="en-US"/>
              <a:t>have referred to the importance of continuing to serve to </a:t>
            </a:r>
            <a:r>
              <a:rPr lang="en-US" dirty="0"/>
              <a:t>children </a:t>
            </a:r>
            <a:r>
              <a:rPr lang="en-US"/>
              <a:t>meals. </a:t>
            </a:r>
            <a:endParaRPr lang="en-US" dirty="0">
              <a:cs typeface="Calibri" panose="020F0502020204030204"/>
            </a:endParaRPr>
          </a:p>
          <a:p>
            <a:pPr marL="0" indent="0">
              <a:buNone/>
            </a:pPr>
            <a:endParaRPr lang="en-US">
              <a:cs typeface="Calibri" panose="020F0502020204030204"/>
            </a:endParaRPr>
          </a:p>
          <a:p>
            <a:pPr marL="0" indent="0">
              <a:buNone/>
            </a:pPr>
            <a:endParaRPr lang="en-US" dirty="0">
              <a:cs typeface="Calibri"/>
            </a:endParaRPr>
          </a:p>
          <a:p>
            <a:pPr marL="0" indent="0">
              <a:buNone/>
            </a:pPr>
            <a:endParaRPr lang="en-US">
              <a:cs typeface="Calibri" panose="020F0502020204030204"/>
            </a:endParaRPr>
          </a:p>
          <a:p>
            <a:endParaRPr lang="en-US">
              <a:cs typeface="Calibri" panose="020F0502020204030204"/>
            </a:endParaRPr>
          </a:p>
        </p:txBody>
      </p:sp>
    </p:spTree>
    <p:extLst>
      <p:ext uri="{BB962C8B-B14F-4D97-AF65-F5344CB8AC3E}">
        <p14:creationId xmlns:p14="http://schemas.microsoft.com/office/powerpoint/2010/main" val="101385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61426-2484-46A7-AA34-B60DA04F925E}"/>
              </a:ext>
            </a:extLst>
          </p:cNvPr>
          <p:cNvSpPr>
            <a:spLocks noGrp="1"/>
          </p:cNvSpPr>
          <p:nvPr>
            <p:ph type="title"/>
          </p:nvPr>
        </p:nvSpPr>
        <p:spPr/>
        <p:txBody>
          <a:bodyPr>
            <a:normAutofit fontScale="90000"/>
          </a:bodyPr>
          <a:lstStyle/>
          <a:p>
            <a:br>
              <a:rPr lang="en-US"/>
            </a:br>
            <a:r>
              <a:rPr lang="en-US"/>
              <a:t>The Summer Food Service Program (SFSP) is the meal program available to schools.</a:t>
            </a:r>
            <a:br>
              <a:rPr lang="en-US"/>
            </a:br>
            <a:br>
              <a:rPr lang="en-US"/>
            </a:br>
            <a:endParaRPr lang="en-US"/>
          </a:p>
        </p:txBody>
      </p:sp>
      <p:sp>
        <p:nvSpPr>
          <p:cNvPr id="3" name="Content Placeholder 2">
            <a:extLst>
              <a:ext uri="{FF2B5EF4-FFF2-40B4-BE49-F238E27FC236}">
                <a16:creationId xmlns:a16="http://schemas.microsoft.com/office/drawing/2014/main" id="{F0D3B24B-F01C-4E6F-9937-459439D39190}"/>
              </a:ext>
            </a:extLst>
          </p:cNvPr>
          <p:cNvSpPr>
            <a:spLocks noGrp="1"/>
          </p:cNvSpPr>
          <p:nvPr>
            <p:ph idx="1"/>
          </p:nvPr>
        </p:nvSpPr>
        <p:spPr>
          <a:xfrm>
            <a:off x="947468" y="1552755"/>
            <a:ext cx="10515600" cy="5371831"/>
          </a:xfrm>
        </p:spPr>
        <p:txBody>
          <a:bodyPr vert="horz" lIns="91440" tIns="45720" rIns="91440" bIns="45720" rtlCol="0" anchor="t">
            <a:normAutofit/>
          </a:bodyPr>
          <a:lstStyle/>
          <a:p>
            <a:r>
              <a:rPr lang="en-US"/>
              <a:t>Emergency SFSP provides meals to all children when schools are closed.</a:t>
            </a:r>
            <a:endParaRPr lang="en-US">
              <a:highlight>
                <a:srgbClr val="FFFF00"/>
              </a:highlight>
              <a:cs typeface="Calibri"/>
            </a:endParaRPr>
          </a:p>
          <a:p>
            <a:endParaRPr lang="en-US">
              <a:highlight>
                <a:srgbClr val="FFFF00"/>
              </a:highlight>
            </a:endParaRPr>
          </a:p>
          <a:p>
            <a:r>
              <a:rPr lang="en-US"/>
              <a:t>Sites operate as open programs, which means they can serve any children that show up for a meal.  This includes children from other, non-eligible schools and any children not enrolled in school (age 1 and older). </a:t>
            </a:r>
          </a:p>
          <a:p>
            <a:endParaRPr lang="en-US"/>
          </a:p>
          <a:p>
            <a:r>
              <a:rPr lang="en-US"/>
              <a:t>SFSP serves children up to age 18 or older if receiving special education services.  </a:t>
            </a:r>
          </a:p>
          <a:p>
            <a:endParaRPr lang="en-US"/>
          </a:p>
          <a:p>
            <a:endParaRPr lang="en-US"/>
          </a:p>
          <a:p>
            <a:pPr marL="0" indent="0">
              <a:buNone/>
            </a:pPr>
            <a:endParaRPr lang="en-US"/>
          </a:p>
          <a:p>
            <a:endParaRPr lang="en-US"/>
          </a:p>
        </p:txBody>
      </p:sp>
    </p:spTree>
    <p:extLst>
      <p:ext uri="{BB962C8B-B14F-4D97-AF65-F5344CB8AC3E}">
        <p14:creationId xmlns:p14="http://schemas.microsoft.com/office/powerpoint/2010/main" val="4092649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C9E2B-6E6F-4C8B-BBDB-4ABB2B3DC5BC}"/>
              </a:ext>
            </a:extLst>
          </p:cNvPr>
          <p:cNvSpPr>
            <a:spLocks noGrp="1"/>
          </p:cNvSpPr>
          <p:nvPr>
            <p:ph type="title"/>
          </p:nvPr>
        </p:nvSpPr>
        <p:spPr/>
        <p:txBody>
          <a:bodyPr/>
          <a:lstStyle/>
          <a:p>
            <a:r>
              <a:rPr lang="en-US">
                <a:cs typeface="Calibri Light"/>
              </a:rPr>
              <a:t>SFSP</a:t>
            </a:r>
            <a:endParaRPr lang="en-US"/>
          </a:p>
        </p:txBody>
      </p:sp>
      <p:sp>
        <p:nvSpPr>
          <p:cNvPr id="3" name="Content Placeholder 2">
            <a:extLst>
              <a:ext uri="{FF2B5EF4-FFF2-40B4-BE49-F238E27FC236}">
                <a16:creationId xmlns:a16="http://schemas.microsoft.com/office/drawing/2014/main" id="{236000E5-BC4E-49CE-9B5E-54B873D3A058}"/>
              </a:ext>
            </a:extLst>
          </p:cNvPr>
          <p:cNvSpPr>
            <a:spLocks noGrp="1"/>
          </p:cNvSpPr>
          <p:nvPr>
            <p:ph idx="1"/>
          </p:nvPr>
        </p:nvSpPr>
        <p:spPr/>
        <p:txBody>
          <a:bodyPr vert="horz" lIns="91440" tIns="45720" rIns="91440" bIns="45720" rtlCol="0" anchor="t">
            <a:normAutofit/>
          </a:bodyPr>
          <a:lstStyle/>
          <a:p>
            <a:r>
              <a:rPr lang="en-US"/>
              <a:t>Open sites offer meals to any Child that shows up.</a:t>
            </a:r>
            <a:endParaRPr lang="en-US">
              <a:cs typeface="Calibri"/>
            </a:endParaRPr>
          </a:p>
          <a:p>
            <a:r>
              <a:rPr lang="en-US">
                <a:ea typeface="+mn-lt"/>
                <a:cs typeface="+mn-lt"/>
              </a:rPr>
              <a:t>Meals are served free of charge </a:t>
            </a:r>
          </a:p>
          <a:p>
            <a:r>
              <a:rPr lang="en-US">
                <a:ea typeface="+mn-lt"/>
                <a:cs typeface="+mn-lt"/>
              </a:rPr>
              <a:t>Meal requirements are much simpler that school lunch or breakfast.  </a:t>
            </a:r>
          </a:p>
          <a:p>
            <a:r>
              <a:rPr lang="en-US">
                <a:ea typeface="+mn-lt"/>
                <a:cs typeface="+mn-lt"/>
              </a:rPr>
              <a:t>Sites may claim 2 meals/day.</a:t>
            </a:r>
          </a:p>
          <a:p>
            <a:r>
              <a:rPr lang="en-US">
                <a:cs typeface="Calibri"/>
              </a:rPr>
              <a:t>Adult meals cannot be claimed.  Districts may charge for adult meals (we recommend $</a:t>
            </a:r>
            <a:r>
              <a:rPr lang="en-US" dirty="0">
                <a:cs typeface="Calibri"/>
              </a:rPr>
              <a:t>2.00 for breakfast and $</a:t>
            </a:r>
            <a:r>
              <a:rPr lang="en-US">
                <a:cs typeface="Calibri"/>
              </a:rPr>
              <a:t>4.00 </a:t>
            </a:r>
            <a:r>
              <a:rPr lang="en-US" dirty="0">
                <a:cs typeface="Calibri"/>
              </a:rPr>
              <a:t>for lunch</a:t>
            </a:r>
            <a:r>
              <a:rPr lang="en-US">
                <a:cs typeface="Calibri"/>
              </a:rPr>
              <a:t>) or cover the cost of meals out of general fund. </a:t>
            </a:r>
          </a:p>
          <a:p>
            <a:endParaRPr lang="en-US">
              <a:cs typeface="Calibri"/>
            </a:endParaRPr>
          </a:p>
        </p:txBody>
      </p:sp>
    </p:spTree>
    <p:extLst>
      <p:ext uri="{BB962C8B-B14F-4D97-AF65-F5344CB8AC3E}">
        <p14:creationId xmlns:p14="http://schemas.microsoft.com/office/powerpoint/2010/main" val="1664625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0C155-6871-49DA-B6DD-C50C6C035EDF}"/>
              </a:ext>
            </a:extLst>
          </p:cNvPr>
          <p:cNvSpPr>
            <a:spLocks noGrp="1"/>
          </p:cNvSpPr>
          <p:nvPr>
            <p:ph type="title"/>
          </p:nvPr>
        </p:nvSpPr>
        <p:spPr/>
        <p:txBody>
          <a:bodyPr/>
          <a:lstStyle/>
          <a:p>
            <a:r>
              <a:rPr lang="en-US"/>
              <a:t>How to sign up for SFSP</a:t>
            </a:r>
          </a:p>
        </p:txBody>
      </p:sp>
      <p:sp>
        <p:nvSpPr>
          <p:cNvPr id="3" name="Content Placeholder 2">
            <a:extLst>
              <a:ext uri="{FF2B5EF4-FFF2-40B4-BE49-F238E27FC236}">
                <a16:creationId xmlns:a16="http://schemas.microsoft.com/office/drawing/2014/main" id="{80C4A526-7458-471E-B617-8CE451EA230B}"/>
              </a:ext>
            </a:extLst>
          </p:cNvPr>
          <p:cNvSpPr>
            <a:spLocks noGrp="1"/>
          </p:cNvSpPr>
          <p:nvPr>
            <p:ph idx="1"/>
          </p:nvPr>
        </p:nvSpPr>
        <p:spPr>
          <a:xfrm>
            <a:off x="711200" y="1925410"/>
            <a:ext cx="10515600" cy="1466624"/>
          </a:xfrm>
        </p:spPr>
        <p:txBody>
          <a:bodyPr vert="horz" lIns="91440" tIns="45720" rIns="91440" bIns="45720" rtlCol="0" anchor="t">
            <a:noAutofit/>
          </a:bodyPr>
          <a:lstStyle/>
          <a:p>
            <a:r>
              <a:rPr lang="en-US" sz="3600" dirty="0">
                <a:cs typeface="Calibri"/>
              </a:rPr>
              <a:t>Go to the NDDPI Summer Food Service Program page:</a:t>
            </a:r>
          </a:p>
          <a:p>
            <a:pPr marL="0" indent="0">
              <a:buNone/>
            </a:pPr>
            <a:r>
              <a:rPr lang="en-US" sz="3600" dirty="0">
                <a:ea typeface="+mn-lt"/>
                <a:cs typeface="+mn-lt"/>
                <a:hlinkClick r:id="rId2"/>
              </a:rPr>
              <a:t>https://www.nd.gov/dpi/districtsschools/child-nutrition-and-food-distribution/summer-food-service-program-sfsp</a:t>
            </a:r>
            <a:r>
              <a:rPr lang="en-US" sz="3600" dirty="0">
                <a:ea typeface="+mn-lt"/>
                <a:cs typeface="+mn-lt"/>
              </a:rPr>
              <a:t> </a:t>
            </a:r>
            <a:endParaRPr lang="en-US" sz="3600" dirty="0">
              <a:cs typeface="Calibri"/>
            </a:endParaRPr>
          </a:p>
          <a:p>
            <a:pPr marL="0" indent="0">
              <a:buNone/>
            </a:pPr>
            <a:endParaRPr lang="en-US" sz="3600" dirty="0">
              <a:cs typeface="Calibri"/>
            </a:endParaRPr>
          </a:p>
          <a:p>
            <a:r>
              <a:rPr lang="en-US" sz="3600" dirty="0">
                <a:cs typeface="Calibri"/>
              </a:rPr>
              <a:t>Click on the documents under </a:t>
            </a:r>
            <a:r>
              <a:rPr lang="en-US" sz="3600" u="sng" dirty="0">
                <a:cs typeface="Calibri"/>
              </a:rPr>
              <a:t>SFSP Emergency Sign Up Packet</a:t>
            </a:r>
          </a:p>
          <a:p>
            <a:pPr marL="0" indent="0">
              <a:buNone/>
            </a:pPr>
            <a:endParaRPr lang="en-US" sz="3600" dirty="0">
              <a:cs typeface="Calibri"/>
            </a:endParaRPr>
          </a:p>
        </p:txBody>
      </p:sp>
    </p:spTree>
    <p:extLst>
      <p:ext uri="{BB962C8B-B14F-4D97-AF65-F5344CB8AC3E}">
        <p14:creationId xmlns:p14="http://schemas.microsoft.com/office/powerpoint/2010/main" val="4152822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3E20A-9875-4C16-8B54-4427B6B7B10F}"/>
              </a:ext>
            </a:extLst>
          </p:cNvPr>
          <p:cNvSpPr>
            <a:spLocks noGrp="1"/>
          </p:cNvSpPr>
          <p:nvPr>
            <p:ph type="title"/>
          </p:nvPr>
        </p:nvSpPr>
        <p:spPr/>
        <p:txBody>
          <a:bodyPr/>
          <a:lstStyle/>
          <a:p>
            <a:r>
              <a:rPr lang="en-US" dirty="0">
                <a:cs typeface="Calibri Light"/>
              </a:rPr>
              <a:t>Brand NEW SFSP Sponsors</a:t>
            </a:r>
            <a:endParaRPr lang="en-US" dirty="0"/>
          </a:p>
        </p:txBody>
      </p:sp>
      <p:sp>
        <p:nvSpPr>
          <p:cNvPr id="3" name="Content Placeholder 2">
            <a:extLst>
              <a:ext uri="{FF2B5EF4-FFF2-40B4-BE49-F238E27FC236}">
                <a16:creationId xmlns:a16="http://schemas.microsoft.com/office/drawing/2014/main" id="{7B718EC6-A174-4A71-8808-2B0F1C3ED60B}"/>
              </a:ext>
            </a:extLst>
          </p:cNvPr>
          <p:cNvSpPr>
            <a:spLocks noGrp="1"/>
          </p:cNvSpPr>
          <p:nvPr>
            <p:ph idx="1"/>
          </p:nvPr>
        </p:nvSpPr>
        <p:spPr>
          <a:xfrm>
            <a:off x="838200" y="1362983"/>
            <a:ext cx="10515600" cy="4813980"/>
          </a:xfrm>
        </p:spPr>
        <p:txBody>
          <a:bodyPr vert="horz" lIns="91440" tIns="45720" rIns="91440" bIns="45720" rtlCol="0" anchor="t">
            <a:normAutofit/>
          </a:bodyPr>
          <a:lstStyle/>
          <a:p>
            <a:pPr marL="0" indent="0">
              <a:buNone/>
            </a:pPr>
            <a:r>
              <a:rPr lang="en-US" dirty="0">
                <a:cs typeface="Calibri"/>
              </a:rPr>
              <a:t>1. Complete and scan the </a:t>
            </a:r>
            <a:r>
              <a:rPr lang="en-US" u="sng" dirty="0">
                <a:cs typeface="Calibri"/>
              </a:rPr>
              <a:t>SFSP Program Agreement </a:t>
            </a:r>
            <a:r>
              <a:rPr lang="en-US" dirty="0">
                <a:cs typeface="Calibri"/>
              </a:rPr>
              <a:t>(SFN 52903) and the </a:t>
            </a:r>
            <a:r>
              <a:rPr lang="en-US" u="sng" dirty="0">
                <a:cs typeface="Calibri"/>
              </a:rPr>
              <a:t>Free Meals Policy Statement</a:t>
            </a:r>
            <a:r>
              <a:rPr lang="en-US" dirty="0">
                <a:cs typeface="Calibri"/>
              </a:rPr>
              <a:t> (SFN 52266)</a:t>
            </a:r>
          </a:p>
          <a:p>
            <a:pPr marL="0" indent="0">
              <a:buNone/>
            </a:pPr>
            <a:r>
              <a:rPr lang="en-US" dirty="0">
                <a:cs typeface="Calibri"/>
              </a:rPr>
              <a:t>2. Complete and save or scan the SFSP Unanticipated Closure Meal   Distribution Plan</a:t>
            </a:r>
          </a:p>
          <a:p>
            <a:pPr marL="0" indent="0">
              <a:buNone/>
            </a:pPr>
            <a:r>
              <a:rPr lang="en-US" dirty="0">
                <a:cs typeface="Calibri"/>
              </a:rPr>
              <a:t>3. Print the meal counting form and production records to be used for your meal service.</a:t>
            </a:r>
          </a:p>
          <a:p>
            <a:pPr marL="0" indent="0">
              <a:buNone/>
            </a:pPr>
            <a:r>
              <a:rPr lang="en-US" dirty="0">
                <a:cs typeface="Calibri"/>
              </a:rPr>
              <a:t>4. Email the program agreement, free meals policy statement and the Unanticipated Closure Meal Distribution Plan to Scott Egge or Melissa Anderson</a:t>
            </a:r>
            <a:endParaRPr lang="en-US" dirty="0"/>
          </a:p>
          <a:p>
            <a:pPr marL="0" indent="0">
              <a:buNone/>
            </a:pPr>
            <a:r>
              <a:rPr lang="en-US" dirty="0">
                <a:cs typeface="Calibri"/>
                <a:hlinkClick r:id="rId2"/>
              </a:rPr>
              <a:t>segge@nd.gov</a:t>
            </a:r>
            <a:r>
              <a:rPr lang="en-US" dirty="0">
                <a:cs typeface="Calibri"/>
              </a:rPr>
              <a:t> or </a:t>
            </a:r>
            <a:r>
              <a:rPr lang="en-US" dirty="0">
                <a:cs typeface="Calibri"/>
                <a:hlinkClick r:id="rId3"/>
              </a:rPr>
              <a:t>mdanderson@nd.gov</a:t>
            </a:r>
            <a:r>
              <a:rPr lang="en-US" dirty="0">
                <a:cs typeface="Calibri"/>
              </a:rPr>
              <a:t> </a:t>
            </a:r>
          </a:p>
          <a:p>
            <a:endParaRPr lang="en-US" dirty="0">
              <a:cs typeface="Calibri"/>
            </a:endParaRPr>
          </a:p>
        </p:txBody>
      </p:sp>
    </p:spTree>
    <p:extLst>
      <p:ext uri="{BB962C8B-B14F-4D97-AF65-F5344CB8AC3E}">
        <p14:creationId xmlns:p14="http://schemas.microsoft.com/office/powerpoint/2010/main" val="3943313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3E20A-9875-4C16-8B54-4427B6B7B10F}"/>
              </a:ext>
            </a:extLst>
          </p:cNvPr>
          <p:cNvSpPr>
            <a:spLocks noGrp="1"/>
          </p:cNvSpPr>
          <p:nvPr>
            <p:ph type="title"/>
          </p:nvPr>
        </p:nvSpPr>
        <p:spPr/>
        <p:txBody>
          <a:bodyPr/>
          <a:lstStyle/>
          <a:p>
            <a:r>
              <a:rPr lang="en-US" dirty="0">
                <a:cs typeface="Calibri Light"/>
              </a:rPr>
              <a:t>Returning SFSP Sponsors</a:t>
            </a:r>
            <a:endParaRPr lang="en-US" dirty="0"/>
          </a:p>
        </p:txBody>
      </p:sp>
      <p:sp>
        <p:nvSpPr>
          <p:cNvPr id="3" name="Content Placeholder 2">
            <a:extLst>
              <a:ext uri="{FF2B5EF4-FFF2-40B4-BE49-F238E27FC236}">
                <a16:creationId xmlns:a16="http://schemas.microsoft.com/office/drawing/2014/main" id="{7B718EC6-A174-4A71-8808-2B0F1C3ED60B}"/>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a:rPr>
              <a:t>1. Complete and save or scan the SFSP Unanticipated Closure Meal   Distribution Plan</a:t>
            </a:r>
            <a:endParaRPr lang="en-US" dirty="0"/>
          </a:p>
          <a:p>
            <a:pPr marL="0" indent="0">
              <a:buNone/>
            </a:pPr>
            <a:r>
              <a:rPr lang="en-US" dirty="0">
                <a:cs typeface="Calibri"/>
              </a:rPr>
              <a:t>2. Print the meal counting form and production records to be used for your meal service.</a:t>
            </a:r>
          </a:p>
          <a:p>
            <a:pPr marL="0" indent="0">
              <a:buNone/>
            </a:pPr>
            <a:r>
              <a:rPr lang="en-US" dirty="0">
                <a:cs typeface="Calibri"/>
              </a:rPr>
              <a:t>3. Email the Unanticipated Closure Meal Distribution Plan to Scott Egge or Melissa Anderson</a:t>
            </a:r>
            <a:endParaRPr lang="en-US" dirty="0"/>
          </a:p>
          <a:p>
            <a:pPr marL="0" indent="0">
              <a:buNone/>
            </a:pPr>
            <a:r>
              <a:rPr lang="en-US" dirty="0">
                <a:cs typeface="Calibri"/>
                <a:hlinkClick r:id="rId2"/>
              </a:rPr>
              <a:t>segge@nd.gov</a:t>
            </a:r>
            <a:r>
              <a:rPr lang="en-US" dirty="0">
                <a:cs typeface="Calibri"/>
              </a:rPr>
              <a:t> or </a:t>
            </a:r>
            <a:r>
              <a:rPr lang="en-US" dirty="0">
                <a:cs typeface="Calibri"/>
                <a:hlinkClick r:id="rId3"/>
              </a:rPr>
              <a:t>mdanderson@nd.gov</a:t>
            </a:r>
            <a:r>
              <a:rPr lang="en-US" dirty="0">
                <a:cs typeface="Calibri"/>
              </a:rPr>
              <a:t> </a:t>
            </a:r>
          </a:p>
          <a:p>
            <a:endParaRPr lang="en-US" dirty="0">
              <a:cs typeface="Calibri"/>
            </a:endParaRPr>
          </a:p>
        </p:txBody>
      </p:sp>
    </p:spTree>
    <p:extLst>
      <p:ext uri="{BB962C8B-B14F-4D97-AF65-F5344CB8AC3E}">
        <p14:creationId xmlns:p14="http://schemas.microsoft.com/office/powerpoint/2010/main" val="2293786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8E0C-00B0-473E-95D2-FB1475CA042B}"/>
              </a:ext>
            </a:extLst>
          </p:cNvPr>
          <p:cNvSpPr>
            <a:spLocks noGrp="1"/>
          </p:cNvSpPr>
          <p:nvPr>
            <p:ph type="title"/>
          </p:nvPr>
        </p:nvSpPr>
        <p:spPr/>
        <p:txBody>
          <a:bodyPr/>
          <a:lstStyle/>
          <a:p>
            <a:r>
              <a:rPr lang="en-US" dirty="0">
                <a:cs typeface="Calibri Light"/>
              </a:rPr>
              <a:t>Coordinating Services</a:t>
            </a:r>
            <a:endParaRPr lang="en-US" dirty="0"/>
          </a:p>
        </p:txBody>
      </p:sp>
      <p:sp>
        <p:nvSpPr>
          <p:cNvPr id="3" name="Content Placeholder 2">
            <a:extLst>
              <a:ext uri="{FF2B5EF4-FFF2-40B4-BE49-F238E27FC236}">
                <a16:creationId xmlns:a16="http://schemas.microsoft.com/office/drawing/2014/main" id="{664528A6-AEA8-4268-8D42-E9398BBC4613}"/>
              </a:ext>
            </a:extLst>
          </p:cNvPr>
          <p:cNvSpPr>
            <a:spLocks noGrp="1"/>
          </p:cNvSpPr>
          <p:nvPr>
            <p:ph idx="1"/>
          </p:nvPr>
        </p:nvSpPr>
        <p:spPr/>
        <p:txBody>
          <a:bodyPr/>
          <a:lstStyle/>
          <a:p>
            <a:r>
              <a:rPr lang="en-US" dirty="0"/>
              <a:t>Large communities could consider partnering up to provide meals to all of their children.  Small districts or schools could contact large districts with established food distribution systems join forces to meet the needs of all students. </a:t>
            </a:r>
          </a:p>
          <a:p>
            <a:r>
              <a:rPr lang="en-US" dirty="0"/>
              <a:t>This could include the transfer of perishable foods, other foods that might not be used and even share foodservice personnel.</a:t>
            </a:r>
          </a:p>
          <a:p>
            <a:r>
              <a:rPr lang="en-US" dirty="0"/>
              <a:t>Districts that partner in this way should contact our office to make sure we are aware of how services are provided. </a:t>
            </a:r>
          </a:p>
        </p:txBody>
      </p:sp>
    </p:spTree>
    <p:extLst>
      <p:ext uri="{BB962C8B-B14F-4D97-AF65-F5344CB8AC3E}">
        <p14:creationId xmlns:p14="http://schemas.microsoft.com/office/powerpoint/2010/main" val="3311224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3E20A-9875-4C16-8B54-4427B6B7B10F}"/>
              </a:ext>
            </a:extLst>
          </p:cNvPr>
          <p:cNvSpPr>
            <a:spLocks noGrp="1"/>
          </p:cNvSpPr>
          <p:nvPr>
            <p:ph type="title"/>
          </p:nvPr>
        </p:nvSpPr>
        <p:spPr/>
        <p:txBody>
          <a:bodyPr/>
          <a:lstStyle/>
          <a:p>
            <a:r>
              <a:rPr lang="en-US" dirty="0">
                <a:cs typeface="Calibri Light"/>
              </a:rPr>
              <a:t>Contact Information</a:t>
            </a:r>
            <a:endParaRPr lang="en-US" dirty="0"/>
          </a:p>
        </p:txBody>
      </p:sp>
      <p:sp>
        <p:nvSpPr>
          <p:cNvPr id="3" name="Content Placeholder 2">
            <a:extLst>
              <a:ext uri="{FF2B5EF4-FFF2-40B4-BE49-F238E27FC236}">
                <a16:creationId xmlns:a16="http://schemas.microsoft.com/office/drawing/2014/main" id="{7B718EC6-A174-4A71-8808-2B0F1C3ED60B}"/>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a:rPr>
              <a:t>Please call the main CNFD line: 888-338-3663</a:t>
            </a:r>
          </a:p>
          <a:p>
            <a:pPr marL="0" indent="0">
              <a:buNone/>
            </a:pPr>
            <a:r>
              <a:rPr lang="en-US" dirty="0">
                <a:cs typeface="Calibri"/>
              </a:rPr>
              <a:t>If you are unable to reach us, in the event that we are working remotely from home:</a:t>
            </a:r>
          </a:p>
          <a:p>
            <a:pPr marL="0" indent="0">
              <a:buNone/>
            </a:pPr>
            <a:endParaRPr lang="en-US" dirty="0">
              <a:cs typeface="Calibri"/>
            </a:endParaRPr>
          </a:p>
          <a:p>
            <a:pPr marL="0" indent="0">
              <a:buNone/>
            </a:pPr>
            <a:r>
              <a:rPr lang="en-US" dirty="0">
                <a:cs typeface="Calibri"/>
              </a:rPr>
              <a:t>Scott Egge – 701-770-9254 </a:t>
            </a:r>
            <a:r>
              <a:rPr lang="en-US" dirty="0">
                <a:cs typeface="Calibri"/>
                <a:hlinkClick r:id="rId2"/>
              </a:rPr>
              <a:t>segge@nd.gov</a:t>
            </a:r>
            <a:r>
              <a:rPr lang="en-US" dirty="0">
                <a:cs typeface="Calibri"/>
              </a:rPr>
              <a:t> </a:t>
            </a:r>
            <a:endParaRPr lang="en-US"/>
          </a:p>
          <a:p>
            <a:pPr marL="0" indent="0">
              <a:buNone/>
            </a:pPr>
            <a:r>
              <a:rPr lang="en-US" dirty="0">
                <a:cs typeface="Calibri"/>
              </a:rPr>
              <a:t>Melissa Anderson – 701-220-4263 </a:t>
            </a:r>
            <a:r>
              <a:rPr lang="en-US" dirty="0">
                <a:cs typeface="Calibri"/>
                <a:hlinkClick r:id="rId3"/>
              </a:rPr>
              <a:t>mdanderson@nd.gov</a:t>
            </a:r>
            <a:r>
              <a:rPr lang="en-US" dirty="0">
                <a:cs typeface="Calibri"/>
              </a:rPr>
              <a:t> </a:t>
            </a:r>
          </a:p>
          <a:p>
            <a:endParaRPr lang="en-US" dirty="0">
              <a:cs typeface="Calibri"/>
            </a:endParaRPr>
          </a:p>
        </p:txBody>
      </p:sp>
    </p:spTree>
    <p:extLst>
      <p:ext uri="{BB962C8B-B14F-4D97-AF65-F5344CB8AC3E}">
        <p14:creationId xmlns:p14="http://schemas.microsoft.com/office/powerpoint/2010/main" val="3429367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1600C20FA096440BF62DE6F2DEDB4F0" ma:contentTypeVersion="4" ma:contentTypeDescription="Create a new document." ma:contentTypeScope="" ma:versionID="69e711f9f2b49b1c1ce6320a5909c43c">
  <xsd:schema xmlns:xsd="http://www.w3.org/2001/XMLSchema" xmlns:xs="http://www.w3.org/2001/XMLSchema" xmlns:p="http://schemas.microsoft.com/office/2006/metadata/properties" xmlns:ns2="cc1bfb22-c70b-4a9c-a935-9b63ef5f95d2" targetNamespace="http://schemas.microsoft.com/office/2006/metadata/properties" ma:root="true" ma:fieldsID="f86a15485d754622af0fc1489f26096e" ns2:_="">
    <xsd:import namespace="cc1bfb22-c70b-4a9c-a935-9b63ef5f95d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1bfb22-c70b-4a9c-a935-9b63ef5f95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58CA85-25E7-4C47-A632-BE045EABE082}">
  <ds:schemaRefs>
    <ds:schemaRef ds:uri="http://schemas.microsoft.com/office/2006/documentManagement/types"/>
    <ds:schemaRef ds:uri="cc1bfb22-c70b-4a9c-a935-9b63ef5f95d2"/>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0124E1EE-B467-470D-8C3A-2E9179263455}">
  <ds:schemaRefs>
    <ds:schemaRef ds:uri="cc1bfb22-c70b-4a9c-a935-9b63ef5f95d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4A93250-52A0-448E-B3BB-AD9F93D580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TotalTime>
  <Words>526</Words>
  <Application>Microsoft Office PowerPoint</Application>
  <PresentationFormat>Widescreen</PresentationFormat>
  <Paragraphs>121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Title Page</vt:lpstr>
      <vt:lpstr>Are districts required to serve meals when school is closed? </vt:lpstr>
      <vt:lpstr> The Summer Food Service Program (SFSP) is the meal program available to schools.  </vt:lpstr>
      <vt:lpstr>SFSP</vt:lpstr>
      <vt:lpstr>How to sign up for SFSP</vt:lpstr>
      <vt:lpstr>Brand NEW SFSP Sponsors</vt:lpstr>
      <vt:lpstr>Returning SFSP Sponsors</vt:lpstr>
      <vt:lpstr>Coordinating Services</vt:lpstr>
      <vt:lpstr>Contact Information</vt:lpstr>
      <vt:lpstr>Submitting Claims for Reimbursement</vt:lpstr>
      <vt:lpstr>SFSP Reimbursement  </vt:lpstr>
      <vt:lpstr>Non-congregate Meals  </vt:lpstr>
      <vt:lpstr>What food can I serve? </vt:lpstr>
      <vt:lpstr>Meal Counts and Production Records</vt:lpstr>
      <vt:lpstr>Menu Ideas</vt:lpstr>
      <vt:lpstr>What to do with perishable foods?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Schloer, Linda K.</dc:creator>
  <cp:lastModifiedBy>Rebecca Duben</cp:lastModifiedBy>
  <cp:revision>2</cp:revision>
  <dcterms:created xsi:type="dcterms:W3CDTF">2020-03-18T16:17:01Z</dcterms:created>
  <dcterms:modified xsi:type="dcterms:W3CDTF">2020-03-20T19:38:16Z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0x01010081600C20FA096440BF62DE6F2DEDB4F0</vt:lpwstr>
  </property>
</Properties>
</file>